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5" r:id="rId2"/>
    <p:sldId id="270" r:id="rId3"/>
    <p:sldId id="271" r:id="rId4"/>
    <p:sldId id="276" r:id="rId5"/>
    <p:sldId id="281" r:id="rId6"/>
    <p:sldId id="277" r:id="rId7"/>
    <p:sldId id="257" r:id="rId8"/>
    <p:sldId id="261" r:id="rId9"/>
    <p:sldId id="258" r:id="rId10"/>
    <p:sldId id="262" r:id="rId11"/>
    <p:sldId id="263" r:id="rId12"/>
    <p:sldId id="267" r:id="rId13"/>
    <p:sldId id="260" r:id="rId14"/>
    <p:sldId id="278" r:id="rId15"/>
    <p:sldId id="279" r:id="rId16"/>
    <p:sldId id="274" r:id="rId17"/>
  </p:sldIdLst>
  <p:sldSz cx="12192000" cy="6858000"/>
  <p:notesSz cx="6797675" cy="9928225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вельева Ирина Олеговна" initials="СИО" lastIdx="0" clrIdx="0">
    <p:extLst>
      <p:ext uri="{19B8F6BF-5375-455C-9EA6-DF929625EA0E}">
        <p15:presenceInfo xmlns:p15="http://schemas.microsoft.com/office/powerpoint/2012/main" userId="S-1-5-21-1992189349-459236621-1233803906-12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791"/>
    <a:srgbClr val="368CA8"/>
    <a:srgbClr val="378FAC"/>
    <a:srgbClr val="3284A1"/>
    <a:srgbClr val="31819D"/>
    <a:srgbClr val="48AFBB"/>
    <a:srgbClr val="256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56" autoAdjust="0"/>
    <p:restoredTop sz="94660"/>
  </p:normalViewPr>
  <p:slideViewPr>
    <p:cSldViewPr snapToGrid="0">
      <p:cViewPr>
        <p:scale>
          <a:sx n="104" d="100"/>
          <a:sy n="104" d="100"/>
        </p:scale>
        <p:origin x="28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A3B3C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F3A4-4F33-B9DA-4E6ED52743FA}"/>
              </c:ext>
            </c:extLst>
          </c:dPt>
          <c:dPt>
            <c:idx val="1"/>
            <c:invertIfNegative val="0"/>
            <c:bubble3D val="0"/>
            <c:spPr>
              <a:solidFill>
                <a:srgbClr val="13677F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F3A4-4F33-B9DA-4E6ED52743FA}"/>
              </c:ext>
            </c:extLst>
          </c:dPt>
          <c:dPt>
            <c:idx val="2"/>
            <c:invertIfNegative val="0"/>
            <c:bubble3D val="0"/>
            <c:spPr>
              <a:solidFill>
                <a:srgbClr val="009EBD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F3A4-4F33-B9DA-4E6ED52743FA}"/>
              </c:ext>
            </c:extLst>
          </c:dPt>
          <c:dPt>
            <c:idx val="3"/>
            <c:invertIfNegative val="0"/>
            <c:bubble3D val="0"/>
            <c:spPr>
              <a:solidFill>
                <a:srgbClr val="5BC2D3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F3A4-4F33-B9DA-4E6ED52743FA}"/>
              </c:ext>
            </c:extLst>
          </c:dPt>
          <c:dPt>
            <c:idx val="4"/>
            <c:invertIfNegative val="0"/>
            <c:bubble3D val="0"/>
            <c:spPr>
              <a:solidFill>
                <a:srgbClr val="2E97A9">
                  <a:lumMod val="40000"/>
                  <a:lumOff val="60000"/>
                </a:srgbClr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F3A4-4F33-B9DA-4E6ED52743FA}"/>
              </c:ext>
            </c:extLst>
          </c:dPt>
          <c:dPt>
            <c:idx val="5"/>
            <c:invertIfNegative val="0"/>
            <c:bubble3D val="0"/>
            <c:spPr>
              <a:solidFill>
                <a:srgbClr val="D9D9D9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F3A4-4F33-B9DA-4E6ED52743FA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 smtId="4294967295">
                      <a:solidFill>
                        <a:srgbClr val="0E5456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F3A4-4F33-B9DA-4E6ED52743F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 smtId="4294967295">
                      <a:solidFill>
                        <a:srgbClr val="0E5456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F3A4-4F33-B9DA-4E6ED52743F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 smtId="4294967295">
                      <a:solidFill>
                        <a:srgbClr val="0E5456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F3A4-4F33-B9DA-4E6ED5274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 smtId="4294967295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0.0%</c:formatCode>
                <c:ptCount val="6"/>
                <c:pt idx="0" formatCode="0%">
                  <c:v>1</c:v>
                </c:pt>
                <c:pt idx="1">
                  <c:v>1.403</c:v>
                </c:pt>
                <c:pt idx="2">
                  <c:v>1.0940000000000001</c:v>
                </c:pt>
                <c:pt idx="3">
                  <c:v>1.3759999999999999</c:v>
                </c:pt>
                <c:pt idx="4">
                  <c:v>1.018</c:v>
                </c:pt>
                <c:pt idx="5" formatCode="0%">
                  <c:v>1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C-F3A4-4F33-B9DA-4E6ED5274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1912096"/>
        <c:axId val="611902296"/>
      </c:barChart>
      <c:catAx>
        <c:axId val="611912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1902296"/>
        <c:crosses val="autoZero"/>
        <c:auto val="0"/>
        <c:lblAlgn val="ctr"/>
        <c:lblOffset val="100"/>
        <c:noMultiLvlLbl val="0"/>
      </c:catAx>
      <c:valAx>
        <c:axId val="6119022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1191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 smtId="4294967295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76531159877777E-2"/>
          <c:y val="0.24337111413478851"/>
          <c:w val="0.90225672721862793"/>
          <c:h val="0.5412244200706481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Иностранные туристы</c:v>
                </c:pt>
              </c:strCache>
            </c:strRef>
          </c:tx>
          <c:spPr>
            <a:ln w="28575" cap="rnd" cmpd="sng" algn="ctr">
              <a:solidFill>
                <a:srgbClr val="5BC2D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A2DCE6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2734324038028717E-2"/>
                  <c:y val="-3.9585106074810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67-4689-974C-EA0F5F0D8AFF}"/>
                </c:ext>
              </c:extLst>
            </c:dLbl>
            <c:dLbl>
              <c:idx val="1"/>
              <c:layout>
                <c:manualLayout>
                  <c:x val="-3.5623226314783096E-2"/>
                  <c:y val="-4.0192730724811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67-4689-974C-EA0F5F0D8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 smtId="4294967295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>
                  <c:v>4.9000000000000004</c:v>
                </c:pt>
                <c:pt idx="1">
                  <c:v>0.5</c:v>
                </c:pt>
                <c:pt idx="2">
                  <c:v>0.25</c:v>
                </c:pt>
                <c:pt idx="3">
                  <c:v>0.34</c:v>
                </c:pt>
                <c:pt idx="4">
                  <c:v>0.6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1867-4689-974C-EA0F5F0D8A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Туристы из регионов России</c:v>
                </c:pt>
              </c:strCache>
            </c:strRef>
          </c:tx>
          <c:spPr>
            <a:ln w="28575" cap="rnd" cmpd="sng" algn="ctr">
              <a:solidFill>
                <a:srgbClr val="11606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116062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2734324038028717E-2"/>
                  <c:y val="-3.1746473163366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67-4689-974C-EA0F5F0D8AFF}"/>
                </c:ext>
              </c:extLst>
            </c:dLbl>
            <c:dLbl>
              <c:idx val="1"/>
              <c:layout>
                <c:manualLayout>
                  <c:x val="-3.5623226314783096E-2"/>
                  <c:y val="-4.409306123852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67-4689-974C-EA0F5F0D8AFF}"/>
                </c:ext>
              </c:extLst>
            </c:dLbl>
            <c:dLbl>
              <c:idx val="2"/>
              <c:layout>
                <c:manualLayout>
                  <c:x val="-3.318440169095993E-2"/>
                  <c:y val="-0.10229419171810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67-4689-974C-EA0F5F0D8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0" i="0" u="none" strike="noStrike" kern="1200" baseline="0" smtId="4294967295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0.00</c:formatCode>
                <c:ptCount val="5"/>
                <c:pt idx="0">
                  <c:v>5.5</c:v>
                </c:pt>
                <c:pt idx="1">
                  <c:v>2.4</c:v>
                </c:pt>
                <c:pt idx="2">
                  <c:v>5.82</c:v>
                </c:pt>
                <c:pt idx="3">
                  <c:v>7.74</c:v>
                </c:pt>
                <c:pt idx="4">
                  <c:v>8.8000000000000007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1867-4689-974C-EA0F5F0D8A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Общий объём турпотока</c:v>
                </c:pt>
              </c:strCache>
            </c:strRef>
          </c:tx>
          <c:spPr>
            <a:ln w="28575" cap="flat" cmpd="sng" algn="ctr">
              <a:solidFill>
                <a:srgbClr val="D9D9D9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D9D9D9"/>
              </a:solidFill>
              <a:ln w="31750" cap="flat" cmpd="sng" algn="ctr">
                <a:noFill/>
                <a:prstDash val="solid"/>
                <a:round/>
              </a:ln>
              <a:effectLst/>
            </c:spPr>
          </c:marker>
          <c:dPt>
            <c:idx val="0"/>
            <c:bubble3D val="0"/>
            <c:spPr>
              <a:ln w="28575" cap="flat" cmpd="sng" algn="ctr">
                <a:solidFill>
                  <a:srgbClr val="D9D9D9"/>
                </a:solidFill>
                <a:prstDash val="solid"/>
                <a:round/>
              </a:ln>
              <a:effectLst/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8-1867-4689-974C-EA0F5F0D8AFF}"/>
              </c:ext>
            </c:extLst>
          </c:dPt>
          <c:dLbls>
            <c:dLbl>
              <c:idx val="0"/>
              <c:layout>
                <c:manualLayout>
                  <c:x val="-0.12734687328338623"/>
                  <c:y val="8.81251320242881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67-4689-974C-EA0F5F0D8AFF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67-4689-974C-EA0F5F0D8AFF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67-4689-974C-EA0F5F0D8AFF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67-4689-974C-EA0F5F0D8AF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67-4689-974C-EA0F5F0D8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0" i="0" u="none" strike="noStrike" kern="1200" baseline="0" smtId="4294967295">
                    <a:solidFill>
                      <a:srgbClr val="D9D9D9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0.00</c:formatCode>
                <c:ptCount val="5"/>
                <c:pt idx="0">
                  <c:v>10.4</c:v>
                </c:pt>
                <c:pt idx="1">
                  <c:v>2.9</c:v>
                </c:pt>
                <c:pt idx="2">
                  <c:v>6.07</c:v>
                </c:pt>
                <c:pt idx="3">
                  <c:v>8.08</c:v>
                </c:pt>
                <c:pt idx="4">
                  <c:v>9.4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D-1867-4689-974C-EA0F5F0D8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912488"/>
        <c:axId val="611913664"/>
      </c:lineChart>
      <c:catAx>
        <c:axId val="61191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 smtId="4294967295">
                <a:solidFill>
                  <a:schemeClr val="bg1"/>
                </a:solidFill>
                <a:latin typeface="Arial"/>
                <a:ea typeface="+mn-ea"/>
                <a:cs typeface="+mn-cs"/>
              </a:defRPr>
            </a:pPr>
            <a:endParaRPr lang="ru-RU"/>
          </a:p>
        </c:txPr>
        <c:crossAx val="611913664"/>
        <c:crosses val="autoZero"/>
        <c:auto val="0"/>
        <c:lblAlgn val="ctr"/>
        <c:lblOffset val="100"/>
        <c:noMultiLvlLbl val="0"/>
      </c:catAx>
      <c:valAx>
        <c:axId val="6119136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191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mtId="4294967295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983953192830086E-3"/>
          <c:y val="5.5848032236099243E-2"/>
          <c:w val="0.99317002296447754"/>
          <c:h val="0.6963701844215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туристских прибытий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7529-4A2E-B6E7-6E2BD948B061}"/>
              </c:ext>
            </c:extLst>
          </c:dPt>
          <c:dPt>
            <c:idx val="1"/>
            <c:invertIfNegative val="0"/>
            <c:bubble3D val="0"/>
            <c:spPr>
              <a:solidFill>
                <a:srgbClr val="5BC2D3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7529-4A2E-B6E7-6E2BD948B06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200" b="0" i="0" u="none" strike="noStrike" kern="1200" baseline="0" smtId="4294967295">
                      <a:solidFill>
                        <a:srgbClr val="5BC2D3"/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7529-4A2E-B6E7-6E2BD948B06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200" b="0" i="0" u="none" strike="noStrike" kern="1200" baseline="0" smtId="4294967295">
                      <a:solidFill>
                        <a:srgbClr val="5BC2D3"/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7529-4A2E-B6E7-6E2BD948B06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 smtId="4294967295">
                    <a:solidFill>
                      <a:srgbClr val="5BC2D3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2023</c:v>
                </c:pt>
                <c:pt idx="1">
                  <c:v>1 полугодие 2024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4114.89108977254</c:v>
                </c:pt>
                <c:pt idx="1">
                  <c:v>4959.48394425489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7529-4A2E-B6E7-6E2BD948B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1909744"/>
        <c:axId val="611912880"/>
      </c:barChart>
      <c:catAx>
        <c:axId val="61190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 smtId="4294967295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1912880"/>
        <c:crosses val="autoZero"/>
        <c:auto val="0"/>
        <c:lblAlgn val="ctr"/>
        <c:lblOffset val="100"/>
        <c:noMultiLvlLbl val="0"/>
      </c:catAx>
      <c:valAx>
        <c:axId val="61191288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61190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mtId="4294967295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665712535381317E-2"/>
          <c:y val="0"/>
          <c:w val="0.91466856002807617"/>
          <c:h val="0.74228692054748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CECEF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73BC-4475-8F98-C5AC965B95C8}"/>
              </c:ext>
            </c:extLst>
          </c:dPt>
          <c:dPt>
            <c:idx val="1"/>
            <c:invertIfNegative val="0"/>
            <c:bubble3D val="0"/>
            <c:spPr>
              <a:solidFill>
                <a:srgbClr val="AFBCD0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73BC-4475-8F98-C5AC965B95C8}"/>
              </c:ext>
            </c:extLst>
          </c:dPt>
          <c:dPt>
            <c:idx val="2"/>
            <c:invertIfNegative val="0"/>
            <c:bubble3D val="0"/>
            <c:spPr>
              <a:solidFill>
                <a:srgbClr val="A2DCE6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73BC-4475-8F98-C5AC965B95C8}"/>
              </c:ext>
            </c:extLst>
          </c:dPt>
          <c:dPt>
            <c:idx val="3"/>
            <c:invertIfNegative val="0"/>
            <c:bubble3D val="0"/>
            <c:spPr>
              <a:solidFill>
                <a:srgbClr val="5BC2D3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73BC-4475-8F98-C5AC965B95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2023</c:v>
                </c:pt>
                <c:pt idx="2">
                  <c:v>2024</c:v>
                </c:pt>
                <c:pt idx="3">
                  <c:v>2030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2.7</c:v>
                </c:pt>
                <c:pt idx="2">
                  <c:v>2.9</c:v>
                </c:pt>
                <c:pt idx="3">
                  <c:v>4.7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73BC-4475-8F98-C5AC965B9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1902688"/>
        <c:axId val="611906608"/>
      </c:barChart>
      <c:catAx>
        <c:axId val="61190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 smtId="4294967295">
                <a:solidFill>
                  <a:schemeClr val="bg1"/>
                </a:solidFill>
                <a:latin typeface="Arial"/>
                <a:ea typeface="+mn-ea"/>
                <a:cs typeface="+mn-cs"/>
              </a:defRPr>
            </a:pPr>
            <a:endParaRPr lang="ru-RU"/>
          </a:p>
        </c:txPr>
        <c:crossAx val="611906608"/>
        <c:crosses val="autoZero"/>
        <c:auto val="0"/>
        <c:lblAlgn val="ctr"/>
        <c:lblOffset val="100"/>
        <c:noMultiLvlLbl val="0"/>
      </c:catAx>
      <c:valAx>
        <c:axId val="61190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19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 smtId="4294967295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665712535381317E-2"/>
          <c:y val="0"/>
          <c:w val="0.91466856002807617"/>
          <c:h val="0.74228692054748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CECEF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266-4A09-B7D1-3325B62471A7}"/>
              </c:ext>
            </c:extLst>
          </c:dPt>
          <c:dPt>
            <c:idx val="1"/>
            <c:invertIfNegative val="0"/>
            <c:bubble3D val="0"/>
            <c:spPr>
              <a:solidFill>
                <a:srgbClr val="AFBCD0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266-4A09-B7D1-3325B62471A7}"/>
              </c:ext>
            </c:extLst>
          </c:dPt>
          <c:dPt>
            <c:idx val="2"/>
            <c:invertIfNegative val="0"/>
            <c:bubble3D val="0"/>
            <c:spPr>
              <a:solidFill>
                <a:srgbClr val="A2DCE6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266-4A09-B7D1-3325B62471A7}"/>
              </c:ext>
            </c:extLst>
          </c:dPt>
          <c:dPt>
            <c:idx val="3"/>
            <c:invertIfNegative val="0"/>
            <c:bubble3D val="0"/>
            <c:spPr>
              <a:solidFill>
                <a:srgbClr val="5BC2D3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266-4A09-B7D1-3325B62471A7}"/>
              </c:ext>
            </c:extLst>
          </c:dPt>
          <c:dPt>
            <c:idx val="4"/>
            <c:invertIfNegative val="0"/>
            <c:bubble3D val="0"/>
            <c:spPr>
              <a:solidFill>
                <a:srgbClr val="0A3B3C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A266-4A09-B7D1-3325B62471A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 smtId="4294967295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A266-4A09-B7D1-3325B62471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2026</c:v>
                </c:pt>
                <c:pt idx="3">
                  <c:v>2028</c:v>
                </c:pt>
                <c:pt idx="4">
                  <c:v>2030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220</c:v>
                </c:pt>
                <c:pt idx="1">
                  <c:v>238</c:v>
                </c:pt>
                <c:pt idx="2">
                  <c:v>279</c:v>
                </c:pt>
                <c:pt idx="3">
                  <c:v>327</c:v>
                </c:pt>
                <c:pt idx="4">
                  <c:v>383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A-A266-4A09-B7D1-3325B6247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1908176"/>
        <c:axId val="611907784"/>
      </c:barChart>
      <c:catAx>
        <c:axId val="61190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 smtId="4294967295">
                <a:solidFill>
                  <a:schemeClr val="bg1"/>
                </a:solidFill>
                <a:latin typeface="Arial"/>
                <a:ea typeface="+mn-ea"/>
                <a:cs typeface="+mn-cs"/>
              </a:defRPr>
            </a:pPr>
            <a:endParaRPr lang="ru-RU"/>
          </a:p>
        </c:txPr>
        <c:crossAx val="611907784"/>
        <c:crosses val="autoZero"/>
        <c:auto val="0"/>
        <c:lblAlgn val="ctr"/>
        <c:lblOffset val="100"/>
        <c:noMultiLvlLbl val="0"/>
      </c:catAx>
      <c:valAx>
        <c:axId val="611907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190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 smtId="4294967295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87581038475037"/>
          <c:y val="0.22992588579654694"/>
          <c:w val="0.59369605779647827"/>
          <c:h val="0.703618526458740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A3B3C"/>
              </a:solidFill>
              <a:ln w="19050">
                <a:noFill/>
              </a:ln>
              <a:effectLst/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170B-413F-8CE8-ABBA9A6B75A7}"/>
              </c:ext>
            </c:extLst>
          </c:dPt>
          <c:dPt>
            <c:idx val="1"/>
            <c:bubble3D val="0"/>
            <c:spPr>
              <a:solidFill>
                <a:srgbClr val="009EBD"/>
              </a:solidFill>
              <a:ln w="19050">
                <a:noFill/>
              </a:ln>
              <a:effectLst/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170B-413F-8CE8-ABBA9A6B75A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170B-413F-8CE8-ABBA9A6B75A7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170B-413F-8CE8-ABBA9A6B75A7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170B-413F-8CE8-ABBA9A6B75A7}"/>
              </c:ext>
            </c:extLst>
          </c:dPt>
          <c:dLbls>
            <c:dLbl>
              <c:idx val="0"/>
              <c:layout>
                <c:manualLayout>
                  <c:x val="2.6537323370575905E-2"/>
                  <c:y val="0.1208637580275535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E55AB5F9-CB43-4D2D-BBA5-F0B9C56F3DD3}" type="CATEGORYNAME">
                      <a:rPr lang="ru-RU" sz="90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aseline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8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74,0%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4437233999999999"/>
                      <c:h val="0.22410617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0B-413F-8CE8-ABBA9A6B75A7}"/>
                </c:ext>
              </c:extLst>
            </c:dLbl>
            <c:dLbl>
              <c:idx val="1"/>
              <c:layout>
                <c:manualLayout>
                  <c:x val="-0.19686327874660492"/>
                  <c:y val="-6.696126889437437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375ACD4E-1F2F-4D55-90C4-DE12282DCB38}" type="CATEGORYNAME">
                      <a:rPr lang="ru-RU" sz="90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ru-RU" sz="1800" b="1" baseline="0" dirty="0">
                        <a:solidFill>
                          <a:schemeClr val="bg1"/>
                        </a:solidFill>
                      </a:rPr>
                      <a:t>12,0</a:t>
                    </a:r>
                    <a:r>
                      <a:rPr lang="ru-RU" sz="1800" baseline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5020461999999999"/>
                      <c:h val="0.20629517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0B-413F-8CE8-ABBA9A6B75A7}"/>
                </c:ext>
              </c:extLst>
            </c:dLbl>
            <c:dLbl>
              <c:idx val="2"/>
              <c:layout>
                <c:manualLayout>
                  <c:x val="-0.22866213321685791"/>
                  <c:y val="-0.1004253029823303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6B0E8A65-0244-44FA-A714-459666D9AA8D}" type="CATEGORYNAME">
                      <a:rPr lang="ru-RU" sz="90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8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8,0%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34367564"/>
                      <c:h val="0.193616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0B-413F-8CE8-ABBA9A6B75A7}"/>
                </c:ext>
              </c:extLst>
            </c:dLbl>
            <c:dLbl>
              <c:idx val="3"/>
              <c:layout>
                <c:manualLayout>
                  <c:x val="-0.10599630326032639"/>
                  <c:y val="-0.2076891511678695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2C1AC067-0704-44D6-8D1D-0AE4A48A7816}" type="CATEGORYNAME">
                      <a:rPr lang="ru-RU" sz="90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aseline="0">
                        <a:solidFill>
                          <a:schemeClr val="bg1"/>
                        </a:solidFill>
                      </a:rPr>
                      <a:t>; </a:t>
                    </a:r>
                    <a:br>
                      <a:rPr lang="ru-RU" sz="900" baseline="0">
                        <a:solidFill>
                          <a:schemeClr val="bg1"/>
                        </a:solidFill>
                      </a:rPr>
                    </a:br>
                    <a:r>
                      <a:rPr lang="ru-RU" sz="1800" b="1" baseline="0">
                        <a:solidFill>
                          <a:schemeClr val="bg1"/>
                        </a:solidFill>
                      </a:rPr>
                      <a:t>5,0</a:t>
                    </a:r>
                    <a:r>
                      <a:rPr lang="ru-RU" sz="18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3972861000000001"/>
                      <c:h val="0.213693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0B-413F-8CE8-ABBA9A6B75A7}"/>
                </c:ext>
              </c:extLst>
            </c:dLbl>
            <c:dLbl>
              <c:idx val="4"/>
              <c:layout>
                <c:manualLayout>
                  <c:x val="0.166518434882164"/>
                  <c:y val="-0.1929726451635360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572F725-5D17-4CA8-B9ED-0C7B8E941C83}" type="CATEGORYNAME">
                      <a:rPr lang="ru-RU" sz="90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>
                        <a:solidFill>
                          <a:schemeClr val="bg1"/>
                        </a:solidFill>
                      </a:rPr>
                      <a:t>; </a:t>
                    </a:r>
                  </a:p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800" b="1"/>
                      <a:t>1,0%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8707389999999999"/>
                      <c:h val="0.22848937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70B-413F-8CE8-ABBA9A6B75A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mtId="4294967295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Гостиничный сектор</c:v>
                </c:pt>
                <c:pt idx="1">
                  <c:v>Гиды и экскурсоводы</c:v>
                </c:pt>
                <c:pt idx="2">
                  <c:v>Туроператорские компании</c:v>
                </c:pt>
                <c:pt idx="3">
                  <c:v>Турагентские компании</c:v>
                </c:pt>
                <c:pt idx="4">
                  <c:v>Конгрессно-выставочные компании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0.42199999999999999</c:v>
                </c:pt>
                <c:pt idx="1">
                  <c:v>6.7000000000000004E-2</c:v>
                </c:pt>
                <c:pt idx="2">
                  <c:v>4.48E-2</c:v>
                </c:pt>
                <c:pt idx="3">
                  <c:v>2.8000000000000001E-2</c:v>
                </c:pt>
                <c:pt idx="4">
                  <c:v>9.1999999999999998E-3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C-170B-413F-8CE8-ABBA9A6B7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967F-44EA-8F20-81B058F5523B}"/>
              </c:ext>
            </c:extLst>
          </c:dPt>
          <c:dPt>
            <c:idx val="1"/>
            <c:bubble3D val="0"/>
            <c:spPr>
              <a:solidFill>
                <a:srgbClr val="116062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967F-44EA-8F20-81B058F5523B}"/>
              </c:ext>
            </c:extLst>
          </c:dPt>
          <c:dLbls>
            <c:dLbl>
              <c:idx val="0"/>
              <c:layout>
                <c:manualLayout>
                  <c:x val="-8.4389848634600639E-3"/>
                  <c:y val="-0.160093247890472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2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F-44EA-8F20-81B058F552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200" b="0" i="0" u="none" strike="noStrike" kern="1200" baseline="0" smtId="4294967295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967F-44EA-8F20-81B058F55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Гостиницы</c:v>
                </c:pt>
                <c:pt idx="1">
                  <c:v>Апартаменты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3048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967F-44EA-8F20-81B058F55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3558349609375"/>
          <c:y val="0.62380635738372803"/>
          <c:w val="0.25140616297721863"/>
          <c:h val="0.2255533039569854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 smtId="4294967295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D9D9D9"/>
            </a:solidFill>
          </c:spPr>
          <c:dPt>
            <c:idx val="0"/>
            <c:bubble3D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0-6417-41CE-B3C5-90E7B8461174}"/>
              </c:ext>
            </c:extLst>
          </c:dPt>
          <c:dPt>
            <c:idx val="1"/>
            <c:bubble3D val="0"/>
            <c:spPr>
              <a:solidFill>
                <a:srgbClr val="009EBD"/>
              </a:solidFill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2-6417-41CE-B3C5-90E7B84611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200" b="0" i="0" u="none" strike="noStrike" kern="1200" baseline="0" smtId="429496729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6417-41CE-B3C5-90E7B846117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200" b="0" i="0" u="none" strike="noStrike" kern="1200" baseline="0" smtId="4294967295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6417-41CE-B3C5-90E7B8461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Гостиницы</c:v>
                </c:pt>
                <c:pt idx="1">
                  <c:v>Апартаменты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828</c:v>
                </c:pt>
                <c:pt idx="1">
                  <c:v>5438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3-6417-41CE-B3C5-90E7B8461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642735004425049"/>
          <c:y val="0.62847894430160522"/>
          <c:w val="0.24873624742031097"/>
          <c:h val="0.2255533039569854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 smtId="4294967295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800F-D8F6-4649-8D92-B4122494E080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4157-095F-446F-863A-65F41B0A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4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7B92-0C91-4F94-B712-5833BBC4B4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6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D7B92-0C91-4F94-B712-5833BBC4B4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6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7"/>
          <p:cNvSpPr/>
          <p:nvPr userDrawn="1"/>
        </p:nvSpPr>
        <p:spPr>
          <a:xfrm>
            <a:off x="291050" y="152625"/>
            <a:ext cx="10681365" cy="908579"/>
          </a:xfrm>
          <a:custGeom>
            <a:avLst/>
            <a:gdLst>
              <a:gd name="connsiteX0" fmla="*/ 0 w 8678609"/>
              <a:gd name="connsiteY0" fmla="*/ 0 h 908578"/>
              <a:gd name="connsiteX1" fmla="*/ 8678609 w 8678609"/>
              <a:gd name="connsiteY1" fmla="*/ 0 h 908578"/>
              <a:gd name="connsiteX2" fmla="*/ 8678609 w 8678609"/>
              <a:gd name="connsiteY2" fmla="*/ 908578 h 908578"/>
              <a:gd name="connsiteX3" fmla="*/ 0 w 8678609"/>
              <a:gd name="connsiteY3" fmla="*/ 908578 h 908578"/>
              <a:gd name="connsiteX4" fmla="*/ 0 w 8678609"/>
              <a:gd name="connsiteY4" fmla="*/ 0 h 908578"/>
              <a:gd name="connsiteX0-1" fmla="*/ 8678609 w 8770049"/>
              <a:gd name="connsiteY0-2" fmla="*/ 908578 h 1000018"/>
              <a:gd name="connsiteX1-3" fmla="*/ 0 w 8770049"/>
              <a:gd name="connsiteY1-4" fmla="*/ 908578 h 1000018"/>
              <a:gd name="connsiteX2-5" fmla="*/ 0 w 8770049"/>
              <a:gd name="connsiteY2-6" fmla="*/ 0 h 1000018"/>
              <a:gd name="connsiteX3-7" fmla="*/ 8678609 w 8770049"/>
              <a:gd name="connsiteY3-8" fmla="*/ 0 h 1000018"/>
              <a:gd name="connsiteX4-9" fmla="*/ 8770049 w 8770049"/>
              <a:gd name="connsiteY4-10" fmla="*/ 1000018 h 1000018"/>
              <a:gd name="connsiteX0-11" fmla="*/ 8678609 w 8678609"/>
              <a:gd name="connsiteY0-12" fmla="*/ 908578 h 908578"/>
              <a:gd name="connsiteX1-13" fmla="*/ 0 w 8678609"/>
              <a:gd name="connsiteY1-14" fmla="*/ 908578 h 908578"/>
              <a:gd name="connsiteX2-15" fmla="*/ 0 w 8678609"/>
              <a:gd name="connsiteY2-16" fmla="*/ 0 h 908578"/>
              <a:gd name="connsiteX3-17" fmla="*/ 8678609 w 8678609"/>
              <a:gd name="connsiteY3-18" fmla="*/ 0 h 908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678609" h="908577">
                <a:moveTo>
                  <a:pt x="8678609" y="908578"/>
                </a:moveTo>
                <a:lnTo>
                  <a:pt x="0" y="908578"/>
                </a:lnTo>
                <a:lnTo>
                  <a:pt x="0" y="0"/>
                </a:lnTo>
                <a:lnTo>
                  <a:pt x="8678609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rtlCol="0" anchor="ctr"/>
          <a:lstStyle/>
          <a:p>
            <a:pPr algn="ctr"/>
            <a:endParaRPr lang="ru-RU" sz="240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59">
                <a:srgbClr val="009EBD"/>
              </a:gs>
              <a:gs pos="72000">
                <a:srgbClr val="13677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6388" y="377424"/>
            <a:ext cx="741241" cy="741241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985" y="173765"/>
            <a:ext cx="11208231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2A2A207-C05D-DC49-8E35-D415851EE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FF0499-F34A-4036-B2ED-BBED8B6E1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693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7"/>
          <p:cNvSpPr/>
          <p:nvPr userDrawn="1"/>
        </p:nvSpPr>
        <p:spPr>
          <a:xfrm>
            <a:off x="291050" y="152625"/>
            <a:ext cx="10681365" cy="908579"/>
          </a:xfrm>
          <a:custGeom>
            <a:avLst/>
            <a:gdLst>
              <a:gd name="connsiteX0" fmla="*/ 0 w 8678609"/>
              <a:gd name="connsiteY0" fmla="*/ 0 h 908578"/>
              <a:gd name="connsiteX1" fmla="*/ 8678609 w 8678609"/>
              <a:gd name="connsiteY1" fmla="*/ 0 h 908578"/>
              <a:gd name="connsiteX2" fmla="*/ 8678609 w 8678609"/>
              <a:gd name="connsiteY2" fmla="*/ 908578 h 908578"/>
              <a:gd name="connsiteX3" fmla="*/ 0 w 8678609"/>
              <a:gd name="connsiteY3" fmla="*/ 908578 h 908578"/>
              <a:gd name="connsiteX4" fmla="*/ 0 w 8678609"/>
              <a:gd name="connsiteY4" fmla="*/ 0 h 908578"/>
              <a:gd name="connsiteX0-1" fmla="*/ 8678609 w 8770049"/>
              <a:gd name="connsiteY0-2" fmla="*/ 908578 h 1000018"/>
              <a:gd name="connsiteX1-3" fmla="*/ 0 w 8770049"/>
              <a:gd name="connsiteY1-4" fmla="*/ 908578 h 1000018"/>
              <a:gd name="connsiteX2-5" fmla="*/ 0 w 8770049"/>
              <a:gd name="connsiteY2-6" fmla="*/ 0 h 1000018"/>
              <a:gd name="connsiteX3-7" fmla="*/ 8678609 w 8770049"/>
              <a:gd name="connsiteY3-8" fmla="*/ 0 h 1000018"/>
              <a:gd name="connsiteX4-9" fmla="*/ 8770049 w 8770049"/>
              <a:gd name="connsiteY4-10" fmla="*/ 1000018 h 1000018"/>
              <a:gd name="connsiteX0-11" fmla="*/ 8678609 w 8678609"/>
              <a:gd name="connsiteY0-12" fmla="*/ 908578 h 908578"/>
              <a:gd name="connsiteX1-13" fmla="*/ 0 w 8678609"/>
              <a:gd name="connsiteY1-14" fmla="*/ 908578 h 908578"/>
              <a:gd name="connsiteX2-15" fmla="*/ 0 w 8678609"/>
              <a:gd name="connsiteY2-16" fmla="*/ 0 h 908578"/>
              <a:gd name="connsiteX3-17" fmla="*/ 8678609 w 8678609"/>
              <a:gd name="connsiteY3-18" fmla="*/ 0 h 908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678609" h="908577">
                <a:moveTo>
                  <a:pt x="8678609" y="908578"/>
                </a:moveTo>
                <a:lnTo>
                  <a:pt x="0" y="908578"/>
                </a:lnTo>
                <a:lnTo>
                  <a:pt x="0" y="0"/>
                </a:lnTo>
                <a:lnTo>
                  <a:pt x="8678609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rtlCol="0" anchor="ctr"/>
          <a:lstStyle/>
          <a:p>
            <a:pPr algn="ctr"/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43" y="163270"/>
            <a:ext cx="1334848" cy="1016767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1989" y="5858870"/>
            <a:ext cx="741241" cy="74124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1" y="6600111"/>
            <a:ext cx="11079927" cy="0"/>
          </a:xfrm>
          <a:prstGeom prst="line">
            <a:avLst/>
          </a:prstGeom>
          <a:ln w="3175">
            <a:solidFill>
              <a:srgbClr val="0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713467" y="6220080"/>
            <a:ext cx="8140236" cy="3284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67">
                <a:solidFill>
                  <a:srgbClr val="0E545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ВЫПОЛНЕНИИ В 2023 ГОДУ МЕРОПРИЯТИЙ ГОСУДАРСТВЕННОЙ ПРОГРАММЫ САНКТ-ПЕТЕРБУРГА</a:t>
            </a:r>
            <a:br>
              <a:rPr lang="ru-RU" sz="1067">
                <a:solidFill>
                  <a:srgbClr val="0E545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67">
                <a:solidFill>
                  <a:srgbClr val="0E545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«РАЗВИТИЕ СФЕРЫ ТУРИЗМА В САНКТ-ПЕТЕРБУРГЕ» И О ЗАДАЧАХ НА 2024 ГОД</a:t>
            </a:r>
          </a:p>
        </p:txBody>
      </p:sp>
      <p:sp>
        <p:nvSpPr>
          <p:cNvPr id="8" name="Полилиния: фигура 7"/>
          <p:cNvSpPr/>
          <p:nvPr userDrawn="1"/>
        </p:nvSpPr>
        <p:spPr>
          <a:xfrm>
            <a:off x="382984" y="6322066"/>
            <a:ext cx="97141" cy="144916"/>
          </a:xfrm>
          <a:custGeom>
            <a:avLst/>
            <a:gdLst>
              <a:gd name="connsiteX0" fmla="*/ 601 w 73818"/>
              <a:gd name="connsiteY0" fmla="*/ 109192 h 109745"/>
              <a:gd name="connsiteX1" fmla="*/ -1018 w 73818"/>
              <a:gd name="connsiteY1" fmla="*/ 107573 h 109745"/>
              <a:gd name="connsiteX2" fmla="*/ -1018 w 73818"/>
              <a:gd name="connsiteY2" fmla="*/ 893 h 109745"/>
              <a:gd name="connsiteX3" fmla="*/ 601 w 73818"/>
              <a:gd name="connsiteY3" fmla="*/ -536 h 109745"/>
              <a:gd name="connsiteX4" fmla="*/ 71372 w 73818"/>
              <a:gd name="connsiteY4" fmla="*/ -536 h 109745"/>
              <a:gd name="connsiteX5" fmla="*/ 72800 w 73818"/>
              <a:gd name="connsiteY5" fmla="*/ 474 h 109745"/>
              <a:gd name="connsiteX6" fmla="*/ 72800 w 73818"/>
              <a:gd name="connsiteY6" fmla="*/ 893 h 109745"/>
              <a:gd name="connsiteX7" fmla="*/ 72800 w 73818"/>
              <a:gd name="connsiteY7" fmla="*/ 107573 h 109745"/>
              <a:gd name="connsiteX8" fmla="*/ 71467 w 73818"/>
              <a:gd name="connsiteY8" fmla="*/ 109192 h 109745"/>
              <a:gd name="connsiteX9" fmla="*/ 65086 w 73818"/>
              <a:gd name="connsiteY9" fmla="*/ 109192 h 109745"/>
              <a:gd name="connsiteX10" fmla="*/ 63561 w 73818"/>
              <a:gd name="connsiteY10" fmla="*/ 107573 h 109745"/>
              <a:gd name="connsiteX11" fmla="*/ 63561 w 73818"/>
              <a:gd name="connsiteY11" fmla="*/ 9465 h 109745"/>
              <a:gd name="connsiteX12" fmla="*/ 62609 w 73818"/>
              <a:gd name="connsiteY12" fmla="*/ 8513 h 109745"/>
              <a:gd name="connsiteX13" fmla="*/ 9174 w 73818"/>
              <a:gd name="connsiteY13" fmla="*/ 8513 h 109745"/>
              <a:gd name="connsiteX14" fmla="*/ 8221 w 73818"/>
              <a:gd name="connsiteY14" fmla="*/ 9465 h 109745"/>
              <a:gd name="connsiteX15" fmla="*/ 8221 w 73818"/>
              <a:gd name="connsiteY15" fmla="*/ 107573 h 109745"/>
              <a:gd name="connsiteX16" fmla="*/ 6793 w 73818"/>
              <a:gd name="connsiteY16" fmla="*/ 109192 h 10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818" h="109744">
                <a:moveTo>
                  <a:pt x="601" y="109192"/>
                </a:moveTo>
                <a:cubicBezTo>
                  <a:pt x="-542" y="109192"/>
                  <a:pt x="-1018" y="108716"/>
                  <a:pt x="-1018" y="107573"/>
                </a:cubicBezTo>
                <a:lnTo>
                  <a:pt x="-1018" y="893"/>
                </a:lnTo>
                <a:cubicBezTo>
                  <a:pt x="-1018" y="-60"/>
                  <a:pt x="-1018" y="-536"/>
                  <a:pt x="601" y="-536"/>
                </a:cubicBezTo>
                <a:lnTo>
                  <a:pt x="71372" y="-536"/>
                </a:lnTo>
                <a:cubicBezTo>
                  <a:pt x="72039" y="-650"/>
                  <a:pt x="72705" y="-193"/>
                  <a:pt x="72800" y="474"/>
                </a:cubicBezTo>
                <a:cubicBezTo>
                  <a:pt x="72800" y="617"/>
                  <a:pt x="72800" y="760"/>
                  <a:pt x="72800" y="893"/>
                </a:cubicBezTo>
                <a:lnTo>
                  <a:pt x="72800" y="107573"/>
                </a:lnTo>
                <a:cubicBezTo>
                  <a:pt x="72800" y="108716"/>
                  <a:pt x="72800" y="109192"/>
                  <a:pt x="71467" y="109192"/>
                </a:cubicBezTo>
                <a:lnTo>
                  <a:pt x="65086" y="109192"/>
                </a:lnTo>
                <a:cubicBezTo>
                  <a:pt x="64038" y="109192"/>
                  <a:pt x="63561" y="108716"/>
                  <a:pt x="63561" y="107573"/>
                </a:cubicBezTo>
                <a:lnTo>
                  <a:pt x="63561" y="9465"/>
                </a:lnTo>
                <a:cubicBezTo>
                  <a:pt x="63561" y="8799"/>
                  <a:pt x="63561" y="8513"/>
                  <a:pt x="62609" y="8513"/>
                </a:cubicBezTo>
                <a:lnTo>
                  <a:pt x="9174" y="8513"/>
                </a:lnTo>
                <a:cubicBezTo>
                  <a:pt x="8507" y="8513"/>
                  <a:pt x="8221" y="8513"/>
                  <a:pt x="8221" y="9465"/>
                </a:cubicBezTo>
                <a:lnTo>
                  <a:pt x="8221" y="107573"/>
                </a:lnTo>
                <a:cubicBezTo>
                  <a:pt x="8221" y="108716"/>
                  <a:pt x="7745" y="109192"/>
                  <a:pt x="6793" y="109192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9" name="Полилиния: фигура 8"/>
          <p:cNvSpPr/>
          <p:nvPr userDrawn="1"/>
        </p:nvSpPr>
        <p:spPr>
          <a:xfrm>
            <a:off x="520862" y="6322090"/>
            <a:ext cx="94761" cy="144892"/>
          </a:xfrm>
          <a:custGeom>
            <a:avLst/>
            <a:gdLst>
              <a:gd name="connsiteX0" fmla="*/ 602 w 72009"/>
              <a:gd name="connsiteY0" fmla="*/ 109174 h 109727"/>
              <a:gd name="connsiteX1" fmla="*/ -1018 w 72009"/>
              <a:gd name="connsiteY1" fmla="*/ 107555 h 109727"/>
              <a:gd name="connsiteX2" fmla="*/ -1018 w 72009"/>
              <a:gd name="connsiteY2" fmla="*/ 970 h 109727"/>
              <a:gd name="connsiteX3" fmla="*/ 602 w 72009"/>
              <a:gd name="connsiteY3" fmla="*/ -553 h 109727"/>
              <a:gd name="connsiteX4" fmla="*/ 37273 w 72009"/>
              <a:gd name="connsiteY4" fmla="*/ -553 h 109727"/>
              <a:gd name="connsiteX5" fmla="*/ 70992 w 72009"/>
              <a:gd name="connsiteY5" fmla="*/ 30593 h 109727"/>
              <a:gd name="connsiteX6" fmla="*/ 37273 w 72009"/>
              <a:gd name="connsiteY6" fmla="*/ 61549 h 109727"/>
              <a:gd name="connsiteX7" fmla="*/ 8698 w 72009"/>
              <a:gd name="connsiteY7" fmla="*/ 61549 h 109727"/>
              <a:gd name="connsiteX8" fmla="*/ 7650 w 72009"/>
              <a:gd name="connsiteY8" fmla="*/ 62398 h 109727"/>
              <a:gd name="connsiteX9" fmla="*/ 7650 w 72009"/>
              <a:gd name="connsiteY9" fmla="*/ 62502 h 109727"/>
              <a:gd name="connsiteX10" fmla="*/ 7650 w 72009"/>
              <a:gd name="connsiteY10" fmla="*/ 107555 h 109727"/>
              <a:gd name="connsiteX11" fmla="*/ 6031 w 72009"/>
              <a:gd name="connsiteY11" fmla="*/ 109174 h 109727"/>
              <a:gd name="connsiteX12" fmla="*/ 36893 w 72009"/>
              <a:gd name="connsiteY12" fmla="*/ 52882 h 109727"/>
              <a:gd name="connsiteX13" fmla="*/ 61753 w 72009"/>
              <a:gd name="connsiteY13" fmla="*/ 30593 h 109727"/>
              <a:gd name="connsiteX14" fmla="*/ 36893 w 72009"/>
              <a:gd name="connsiteY14" fmla="*/ 8114 h 109727"/>
              <a:gd name="connsiteX15" fmla="*/ 9175 w 72009"/>
              <a:gd name="connsiteY15" fmla="*/ 8114 h 109727"/>
              <a:gd name="connsiteX16" fmla="*/ 8127 w 72009"/>
              <a:gd name="connsiteY16" fmla="*/ 9067 h 109727"/>
              <a:gd name="connsiteX17" fmla="*/ 8127 w 72009"/>
              <a:gd name="connsiteY17" fmla="*/ 51834 h 109727"/>
              <a:gd name="connsiteX18" fmla="*/ 8984 w 72009"/>
              <a:gd name="connsiteY18" fmla="*/ 52882 h 109727"/>
              <a:gd name="connsiteX19" fmla="*/ 9175 w 72009"/>
              <a:gd name="connsiteY19" fmla="*/ 52882 h 10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009" h="109727">
                <a:moveTo>
                  <a:pt x="602" y="109174"/>
                </a:moveTo>
                <a:cubicBezTo>
                  <a:pt x="-541" y="109174"/>
                  <a:pt x="-1018" y="108698"/>
                  <a:pt x="-1018" y="107555"/>
                </a:cubicBezTo>
                <a:lnTo>
                  <a:pt x="-1018" y="970"/>
                </a:lnTo>
                <a:cubicBezTo>
                  <a:pt x="-1018" y="-77"/>
                  <a:pt x="-1018" y="-553"/>
                  <a:pt x="602" y="-553"/>
                </a:cubicBezTo>
                <a:lnTo>
                  <a:pt x="37273" y="-553"/>
                </a:lnTo>
                <a:cubicBezTo>
                  <a:pt x="58038" y="-553"/>
                  <a:pt x="70992" y="11353"/>
                  <a:pt x="70992" y="30593"/>
                </a:cubicBezTo>
                <a:cubicBezTo>
                  <a:pt x="70992" y="49834"/>
                  <a:pt x="58038" y="61549"/>
                  <a:pt x="37273" y="61549"/>
                </a:cubicBezTo>
                <a:lnTo>
                  <a:pt x="8698" y="61549"/>
                </a:lnTo>
                <a:cubicBezTo>
                  <a:pt x="8222" y="61492"/>
                  <a:pt x="7746" y="61883"/>
                  <a:pt x="7650" y="62398"/>
                </a:cubicBezTo>
                <a:cubicBezTo>
                  <a:pt x="7650" y="62435"/>
                  <a:pt x="7650" y="62464"/>
                  <a:pt x="7650" y="62502"/>
                </a:cubicBezTo>
                <a:lnTo>
                  <a:pt x="7650" y="107555"/>
                </a:lnTo>
                <a:cubicBezTo>
                  <a:pt x="7650" y="108698"/>
                  <a:pt x="7650" y="109174"/>
                  <a:pt x="6031" y="109174"/>
                </a:cubicBezTo>
                <a:close/>
                <a:moveTo>
                  <a:pt x="36893" y="52882"/>
                </a:moveTo>
                <a:cubicBezTo>
                  <a:pt x="52894" y="52882"/>
                  <a:pt x="61753" y="44786"/>
                  <a:pt x="61753" y="30593"/>
                </a:cubicBezTo>
                <a:cubicBezTo>
                  <a:pt x="61753" y="16401"/>
                  <a:pt x="52894" y="8114"/>
                  <a:pt x="36893" y="8114"/>
                </a:cubicBezTo>
                <a:lnTo>
                  <a:pt x="9175" y="8114"/>
                </a:lnTo>
                <a:cubicBezTo>
                  <a:pt x="8507" y="8114"/>
                  <a:pt x="8127" y="8114"/>
                  <a:pt x="8127" y="9067"/>
                </a:cubicBezTo>
                <a:lnTo>
                  <a:pt x="8127" y="51834"/>
                </a:lnTo>
                <a:cubicBezTo>
                  <a:pt x="8032" y="52358"/>
                  <a:pt x="8412" y="52825"/>
                  <a:pt x="8984" y="52882"/>
                </a:cubicBezTo>
                <a:cubicBezTo>
                  <a:pt x="9079" y="52891"/>
                  <a:pt x="9079" y="52891"/>
                  <a:pt x="9175" y="52882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0" name="Полилиния: фигура 9"/>
          <p:cNvSpPr/>
          <p:nvPr userDrawn="1"/>
        </p:nvSpPr>
        <p:spPr>
          <a:xfrm>
            <a:off x="644813" y="6322070"/>
            <a:ext cx="86880" cy="144911"/>
          </a:xfrm>
          <a:custGeom>
            <a:avLst/>
            <a:gdLst>
              <a:gd name="connsiteX0" fmla="*/ 519 w 66020"/>
              <a:gd name="connsiteY0" fmla="*/ 109189 h 109741"/>
              <a:gd name="connsiteX1" fmla="*/ -1006 w 66020"/>
              <a:gd name="connsiteY1" fmla="*/ 107570 h 109741"/>
              <a:gd name="connsiteX2" fmla="*/ -1006 w 66020"/>
              <a:gd name="connsiteY2" fmla="*/ 985 h 109741"/>
              <a:gd name="connsiteX3" fmla="*/ 137 w 66020"/>
              <a:gd name="connsiteY3" fmla="*/ -539 h 109741"/>
              <a:gd name="connsiteX4" fmla="*/ 519 w 66020"/>
              <a:gd name="connsiteY4" fmla="*/ -539 h 109741"/>
              <a:gd name="connsiteX5" fmla="*/ 63383 w 66020"/>
              <a:gd name="connsiteY5" fmla="*/ -539 h 109741"/>
              <a:gd name="connsiteX6" fmla="*/ 65003 w 66020"/>
              <a:gd name="connsiteY6" fmla="*/ 985 h 109741"/>
              <a:gd name="connsiteX7" fmla="*/ 65003 w 66020"/>
              <a:gd name="connsiteY7" fmla="*/ 6509 h 109741"/>
              <a:gd name="connsiteX8" fmla="*/ 63383 w 66020"/>
              <a:gd name="connsiteY8" fmla="*/ 8129 h 109741"/>
              <a:gd name="connsiteX9" fmla="*/ 9091 w 66020"/>
              <a:gd name="connsiteY9" fmla="*/ 8129 h 109741"/>
              <a:gd name="connsiteX10" fmla="*/ 8139 w 66020"/>
              <a:gd name="connsiteY10" fmla="*/ 8881 h 109741"/>
              <a:gd name="connsiteX11" fmla="*/ 8139 w 66020"/>
              <a:gd name="connsiteY11" fmla="*/ 9081 h 109741"/>
              <a:gd name="connsiteX12" fmla="*/ 8139 w 66020"/>
              <a:gd name="connsiteY12" fmla="*/ 48134 h 109741"/>
              <a:gd name="connsiteX13" fmla="*/ 8996 w 66020"/>
              <a:gd name="connsiteY13" fmla="*/ 49172 h 109741"/>
              <a:gd name="connsiteX14" fmla="*/ 9091 w 66020"/>
              <a:gd name="connsiteY14" fmla="*/ 49181 h 109741"/>
              <a:gd name="connsiteX15" fmla="*/ 55764 w 66020"/>
              <a:gd name="connsiteY15" fmla="*/ 49181 h 109741"/>
              <a:gd name="connsiteX16" fmla="*/ 57383 w 66020"/>
              <a:gd name="connsiteY16" fmla="*/ 50801 h 109741"/>
              <a:gd name="connsiteX17" fmla="*/ 57383 w 66020"/>
              <a:gd name="connsiteY17" fmla="*/ 56230 h 109741"/>
              <a:gd name="connsiteX18" fmla="*/ 55764 w 66020"/>
              <a:gd name="connsiteY18" fmla="*/ 57849 h 109741"/>
              <a:gd name="connsiteX19" fmla="*/ 9091 w 66020"/>
              <a:gd name="connsiteY19" fmla="*/ 57849 h 109741"/>
              <a:gd name="connsiteX20" fmla="*/ 8139 w 66020"/>
              <a:gd name="connsiteY20" fmla="*/ 58602 h 109741"/>
              <a:gd name="connsiteX21" fmla="*/ 8139 w 66020"/>
              <a:gd name="connsiteY21" fmla="*/ 58802 h 109741"/>
              <a:gd name="connsiteX22" fmla="*/ 8139 w 66020"/>
              <a:gd name="connsiteY22" fmla="*/ 99569 h 109741"/>
              <a:gd name="connsiteX23" fmla="*/ 8901 w 66020"/>
              <a:gd name="connsiteY23" fmla="*/ 100521 h 109741"/>
              <a:gd name="connsiteX24" fmla="*/ 9091 w 66020"/>
              <a:gd name="connsiteY24" fmla="*/ 100521 h 109741"/>
              <a:gd name="connsiteX25" fmla="*/ 63383 w 66020"/>
              <a:gd name="connsiteY25" fmla="*/ 100521 h 109741"/>
              <a:gd name="connsiteX26" fmla="*/ 65003 w 66020"/>
              <a:gd name="connsiteY26" fmla="*/ 102140 h 109741"/>
              <a:gd name="connsiteX27" fmla="*/ 65003 w 66020"/>
              <a:gd name="connsiteY27" fmla="*/ 107570 h 109741"/>
              <a:gd name="connsiteX28" fmla="*/ 63383 w 66020"/>
              <a:gd name="connsiteY28" fmla="*/ 109189 h 1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020" h="109741">
                <a:moveTo>
                  <a:pt x="519" y="109189"/>
                </a:moveTo>
                <a:cubicBezTo>
                  <a:pt x="-529" y="109189"/>
                  <a:pt x="-1006" y="108713"/>
                  <a:pt x="-1006" y="107570"/>
                </a:cubicBezTo>
                <a:lnTo>
                  <a:pt x="-1006" y="985"/>
                </a:lnTo>
                <a:cubicBezTo>
                  <a:pt x="-1101" y="261"/>
                  <a:pt x="-624" y="-425"/>
                  <a:pt x="137" y="-539"/>
                </a:cubicBezTo>
                <a:cubicBezTo>
                  <a:pt x="233" y="-558"/>
                  <a:pt x="423" y="-558"/>
                  <a:pt x="519" y="-539"/>
                </a:cubicBezTo>
                <a:lnTo>
                  <a:pt x="63383" y="-539"/>
                </a:lnTo>
                <a:cubicBezTo>
                  <a:pt x="64526" y="-539"/>
                  <a:pt x="65003" y="-539"/>
                  <a:pt x="65003" y="985"/>
                </a:cubicBezTo>
                <a:lnTo>
                  <a:pt x="65003" y="6509"/>
                </a:lnTo>
                <a:cubicBezTo>
                  <a:pt x="65003" y="7652"/>
                  <a:pt x="64526" y="8129"/>
                  <a:pt x="63383" y="8129"/>
                </a:cubicBezTo>
                <a:lnTo>
                  <a:pt x="9091" y="8129"/>
                </a:lnTo>
                <a:cubicBezTo>
                  <a:pt x="8615" y="8072"/>
                  <a:pt x="8233" y="8405"/>
                  <a:pt x="8139" y="8881"/>
                </a:cubicBezTo>
                <a:cubicBezTo>
                  <a:pt x="8139" y="8948"/>
                  <a:pt x="8139" y="9015"/>
                  <a:pt x="8139" y="9081"/>
                </a:cubicBezTo>
                <a:lnTo>
                  <a:pt x="8139" y="48134"/>
                </a:lnTo>
                <a:cubicBezTo>
                  <a:pt x="8044" y="48657"/>
                  <a:pt x="8424" y="49124"/>
                  <a:pt x="8996" y="49172"/>
                </a:cubicBezTo>
                <a:cubicBezTo>
                  <a:pt x="8996" y="49181"/>
                  <a:pt x="9091" y="49181"/>
                  <a:pt x="9091" y="49181"/>
                </a:cubicBezTo>
                <a:lnTo>
                  <a:pt x="55764" y="49181"/>
                </a:lnTo>
                <a:cubicBezTo>
                  <a:pt x="56907" y="49181"/>
                  <a:pt x="57383" y="49657"/>
                  <a:pt x="57383" y="50801"/>
                </a:cubicBezTo>
                <a:lnTo>
                  <a:pt x="57383" y="56230"/>
                </a:lnTo>
                <a:cubicBezTo>
                  <a:pt x="57383" y="57373"/>
                  <a:pt x="57383" y="57849"/>
                  <a:pt x="55764" y="57849"/>
                </a:cubicBezTo>
                <a:lnTo>
                  <a:pt x="9091" y="57849"/>
                </a:lnTo>
                <a:cubicBezTo>
                  <a:pt x="8615" y="57792"/>
                  <a:pt x="8233" y="58126"/>
                  <a:pt x="8139" y="58602"/>
                </a:cubicBezTo>
                <a:cubicBezTo>
                  <a:pt x="8139" y="58669"/>
                  <a:pt x="8139" y="58735"/>
                  <a:pt x="8139" y="58802"/>
                </a:cubicBezTo>
                <a:lnTo>
                  <a:pt x="8139" y="99569"/>
                </a:lnTo>
                <a:cubicBezTo>
                  <a:pt x="8044" y="100035"/>
                  <a:pt x="8424" y="100464"/>
                  <a:pt x="8901" y="100521"/>
                </a:cubicBezTo>
                <a:cubicBezTo>
                  <a:pt x="8996" y="100530"/>
                  <a:pt x="8996" y="100530"/>
                  <a:pt x="9091" y="100521"/>
                </a:cubicBezTo>
                <a:lnTo>
                  <a:pt x="63383" y="100521"/>
                </a:lnTo>
                <a:cubicBezTo>
                  <a:pt x="64526" y="100521"/>
                  <a:pt x="65003" y="100997"/>
                  <a:pt x="65003" y="102140"/>
                </a:cubicBezTo>
                <a:lnTo>
                  <a:pt x="65003" y="107570"/>
                </a:lnTo>
                <a:cubicBezTo>
                  <a:pt x="65003" y="108713"/>
                  <a:pt x="64526" y="109189"/>
                  <a:pt x="63383" y="109189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1" name="Полилиния: фигура 10"/>
          <p:cNvSpPr/>
          <p:nvPr userDrawn="1"/>
        </p:nvSpPr>
        <p:spPr>
          <a:xfrm>
            <a:off x="746734" y="6322066"/>
            <a:ext cx="130625" cy="179276"/>
          </a:xfrm>
          <a:custGeom>
            <a:avLst/>
            <a:gdLst>
              <a:gd name="connsiteX0" fmla="*/ 411 w 99263"/>
              <a:gd name="connsiteY0" fmla="*/ 135196 h 135766"/>
              <a:gd name="connsiteX1" fmla="*/ -1018 w 99263"/>
              <a:gd name="connsiteY1" fmla="*/ 134186 h 135766"/>
              <a:gd name="connsiteX2" fmla="*/ -1018 w 99263"/>
              <a:gd name="connsiteY2" fmla="*/ 133767 h 135766"/>
              <a:gd name="connsiteX3" fmla="*/ -1018 w 99263"/>
              <a:gd name="connsiteY3" fmla="*/ 102143 h 135766"/>
              <a:gd name="connsiteX4" fmla="*/ 602 w 99263"/>
              <a:gd name="connsiteY4" fmla="*/ 100524 h 135766"/>
              <a:gd name="connsiteX5" fmla="*/ 7555 w 99263"/>
              <a:gd name="connsiteY5" fmla="*/ 100524 h 135766"/>
              <a:gd name="connsiteX6" fmla="*/ 9650 w 99263"/>
              <a:gd name="connsiteY6" fmla="*/ 99381 h 135766"/>
              <a:gd name="connsiteX7" fmla="*/ 20413 w 99263"/>
              <a:gd name="connsiteY7" fmla="*/ 66901 h 135766"/>
              <a:gd name="connsiteX8" fmla="*/ 23462 w 99263"/>
              <a:gd name="connsiteY8" fmla="*/ 2512 h 135766"/>
              <a:gd name="connsiteX9" fmla="*/ 23462 w 99263"/>
              <a:gd name="connsiteY9" fmla="*/ 893 h 135766"/>
              <a:gd name="connsiteX10" fmla="*/ 25081 w 99263"/>
              <a:gd name="connsiteY10" fmla="*/ -536 h 135766"/>
              <a:gd name="connsiteX11" fmla="*/ 83755 w 99263"/>
              <a:gd name="connsiteY11" fmla="*/ -536 h 135766"/>
              <a:gd name="connsiteX12" fmla="*/ 85184 w 99263"/>
              <a:gd name="connsiteY12" fmla="*/ 474 h 135766"/>
              <a:gd name="connsiteX13" fmla="*/ 85184 w 99263"/>
              <a:gd name="connsiteY13" fmla="*/ 893 h 135766"/>
              <a:gd name="connsiteX14" fmla="*/ 85184 w 99263"/>
              <a:gd name="connsiteY14" fmla="*/ 99572 h 135766"/>
              <a:gd name="connsiteX15" fmla="*/ 85945 w 99263"/>
              <a:gd name="connsiteY15" fmla="*/ 100524 h 135766"/>
              <a:gd name="connsiteX16" fmla="*/ 86136 w 99263"/>
              <a:gd name="connsiteY16" fmla="*/ 100524 h 135766"/>
              <a:gd name="connsiteX17" fmla="*/ 96613 w 99263"/>
              <a:gd name="connsiteY17" fmla="*/ 100524 h 135766"/>
              <a:gd name="connsiteX18" fmla="*/ 98233 w 99263"/>
              <a:gd name="connsiteY18" fmla="*/ 102143 h 135766"/>
              <a:gd name="connsiteX19" fmla="*/ 98233 w 99263"/>
              <a:gd name="connsiteY19" fmla="*/ 133767 h 135766"/>
              <a:gd name="connsiteX20" fmla="*/ 97185 w 99263"/>
              <a:gd name="connsiteY20" fmla="*/ 135196 h 135766"/>
              <a:gd name="connsiteX21" fmla="*/ 96804 w 99263"/>
              <a:gd name="connsiteY21" fmla="*/ 135196 h 135766"/>
              <a:gd name="connsiteX22" fmla="*/ 90517 w 99263"/>
              <a:gd name="connsiteY22" fmla="*/ 135196 h 135766"/>
              <a:gd name="connsiteX23" fmla="*/ 89089 w 99263"/>
              <a:gd name="connsiteY23" fmla="*/ 134186 h 135766"/>
              <a:gd name="connsiteX24" fmla="*/ 89089 w 99263"/>
              <a:gd name="connsiteY24" fmla="*/ 133767 h 135766"/>
              <a:gd name="connsiteX25" fmla="*/ 89089 w 99263"/>
              <a:gd name="connsiteY25" fmla="*/ 110145 h 135766"/>
              <a:gd name="connsiteX26" fmla="*/ 88327 w 99263"/>
              <a:gd name="connsiteY26" fmla="*/ 109192 h 135766"/>
              <a:gd name="connsiteX27" fmla="*/ 88136 w 99263"/>
              <a:gd name="connsiteY27" fmla="*/ 109192 h 135766"/>
              <a:gd name="connsiteX28" fmla="*/ 9936 w 99263"/>
              <a:gd name="connsiteY28" fmla="*/ 109192 h 135766"/>
              <a:gd name="connsiteX29" fmla="*/ 8889 w 99263"/>
              <a:gd name="connsiteY29" fmla="*/ 110040 h 135766"/>
              <a:gd name="connsiteX30" fmla="*/ 8889 w 99263"/>
              <a:gd name="connsiteY30" fmla="*/ 110145 h 135766"/>
              <a:gd name="connsiteX31" fmla="*/ 8889 w 99263"/>
              <a:gd name="connsiteY31" fmla="*/ 133767 h 135766"/>
              <a:gd name="connsiteX32" fmla="*/ 7841 w 99263"/>
              <a:gd name="connsiteY32" fmla="*/ 135196 h 135766"/>
              <a:gd name="connsiteX33" fmla="*/ 7460 w 99263"/>
              <a:gd name="connsiteY33" fmla="*/ 135196 h 135766"/>
              <a:gd name="connsiteX34" fmla="*/ 74991 w 99263"/>
              <a:gd name="connsiteY34" fmla="*/ 100524 h 135766"/>
              <a:gd name="connsiteX35" fmla="*/ 75945 w 99263"/>
              <a:gd name="connsiteY35" fmla="*/ 99772 h 135766"/>
              <a:gd name="connsiteX36" fmla="*/ 75945 w 99263"/>
              <a:gd name="connsiteY36" fmla="*/ 99572 h 135766"/>
              <a:gd name="connsiteX37" fmla="*/ 75945 w 99263"/>
              <a:gd name="connsiteY37" fmla="*/ 9465 h 135766"/>
              <a:gd name="connsiteX38" fmla="*/ 74991 w 99263"/>
              <a:gd name="connsiteY38" fmla="*/ 8513 h 135766"/>
              <a:gd name="connsiteX39" fmla="*/ 33653 w 99263"/>
              <a:gd name="connsiteY39" fmla="*/ 8513 h 135766"/>
              <a:gd name="connsiteX40" fmla="*/ 32701 w 99263"/>
              <a:gd name="connsiteY40" fmla="*/ 9465 h 135766"/>
              <a:gd name="connsiteX41" fmla="*/ 32701 w 99263"/>
              <a:gd name="connsiteY41" fmla="*/ 9465 h 135766"/>
              <a:gd name="connsiteX42" fmla="*/ 29748 w 99263"/>
              <a:gd name="connsiteY42" fmla="*/ 68234 h 135766"/>
              <a:gd name="connsiteX43" fmla="*/ 20223 w 99263"/>
              <a:gd name="connsiteY43" fmla="*/ 99286 h 135766"/>
              <a:gd name="connsiteX44" fmla="*/ 20699 w 99263"/>
              <a:gd name="connsiteY44" fmla="*/ 100239 h 13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263" h="135766">
                <a:moveTo>
                  <a:pt x="411" y="135196"/>
                </a:moveTo>
                <a:cubicBezTo>
                  <a:pt x="-255" y="135309"/>
                  <a:pt x="-923" y="134853"/>
                  <a:pt x="-1018" y="134186"/>
                </a:cubicBezTo>
                <a:cubicBezTo>
                  <a:pt x="-1018" y="134043"/>
                  <a:pt x="-1018" y="133900"/>
                  <a:pt x="-1018" y="133767"/>
                </a:cubicBezTo>
                <a:lnTo>
                  <a:pt x="-1018" y="102143"/>
                </a:lnTo>
                <a:cubicBezTo>
                  <a:pt x="-1018" y="101001"/>
                  <a:pt x="-1018" y="100524"/>
                  <a:pt x="602" y="100524"/>
                </a:cubicBezTo>
                <a:lnTo>
                  <a:pt x="7555" y="100524"/>
                </a:lnTo>
                <a:cubicBezTo>
                  <a:pt x="8412" y="100572"/>
                  <a:pt x="9270" y="100124"/>
                  <a:pt x="9650" y="99381"/>
                </a:cubicBezTo>
                <a:cubicBezTo>
                  <a:pt x="15175" y="89294"/>
                  <a:pt x="18795" y="78293"/>
                  <a:pt x="20413" y="66901"/>
                </a:cubicBezTo>
                <a:cubicBezTo>
                  <a:pt x="22890" y="45536"/>
                  <a:pt x="23938" y="24020"/>
                  <a:pt x="23462" y="2512"/>
                </a:cubicBezTo>
                <a:lnTo>
                  <a:pt x="23462" y="893"/>
                </a:lnTo>
                <a:cubicBezTo>
                  <a:pt x="23462" y="-60"/>
                  <a:pt x="23462" y="-536"/>
                  <a:pt x="25081" y="-536"/>
                </a:cubicBezTo>
                <a:lnTo>
                  <a:pt x="83755" y="-536"/>
                </a:lnTo>
                <a:cubicBezTo>
                  <a:pt x="84421" y="-650"/>
                  <a:pt x="85089" y="-193"/>
                  <a:pt x="85184" y="474"/>
                </a:cubicBezTo>
                <a:cubicBezTo>
                  <a:pt x="85184" y="617"/>
                  <a:pt x="85184" y="760"/>
                  <a:pt x="85184" y="893"/>
                </a:cubicBezTo>
                <a:lnTo>
                  <a:pt x="85184" y="99572"/>
                </a:lnTo>
                <a:cubicBezTo>
                  <a:pt x="85089" y="100038"/>
                  <a:pt x="85470" y="100467"/>
                  <a:pt x="85945" y="100524"/>
                </a:cubicBezTo>
                <a:cubicBezTo>
                  <a:pt x="86041" y="100534"/>
                  <a:pt x="86041" y="100534"/>
                  <a:pt x="86136" y="100524"/>
                </a:cubicBezTo>
                <a:lnTo>
                  <a:pt x="96613" y="100524"/>
                </a:lnTo>
                <a:cubicBezTo>
                  <a:pt x="97756" y="100524"/>
                  <a:pt x="98233" y="101001"/>
                  <a:pt x="98233" y="102143"/>
                </a:cubicBezTo>
                <a:lnTo>
                  <a:pt x="98233" y="133767"/>
                </a:lnTo>
                <a:cubicBezTo>
                  <a:pt x="98328" y="134443"/>
                  <a:pt x="97852" y="135081"/>
                  <a:pt x="97185" y="135196"/>
                </a:cubicBezTo>
                <a:cubicBezTo>
                  <a:pt x="97090" y="135215"/>
                  <a:pt x="96899" y="135215"/>
                  <a:pt x="96804" y="135196"/>
                </a:cubicBezTo>
                <a:lnTo>
                  <a:pt x="90517" y="135196"/>
                </a:lnTo>
                <a:cubicBezTo>
                  <a:pt x="89851" y="135309"/>
                  <a:pt x="89184" y="134853"/>
                  <a:pt x="89089" y="134186"/>
                </a:cubicBezTo>
                <a:cubicBezTo>
                  <a:pt x="89089" y="134043"/>
                  <a:pt x="89089" y="133900"/>
                  <a:pt x="89089" y="133767"/>
                </a:cubicBezTo>
                <a:lnTo>
                  <a:pt x="89089" y="110145"/>
                </a:lnTo>
                <a:cubicBezTo>
                  <a:pt x="89184" y="109678"/>
                  <a:pt x="88803" y="109249"/>
                  <a:pt x="88327" y="109192"/>
                </a:cubicBezTo>
                <a:cubicBezTo>
                  <a:pt x="88231" y="109183"/>
                  <a:pt x="88231" y="109183"/>
                  <a:pt x="88136" y="109192"/>
                </a:cubicBezTo>
                <a:lnTo>
                  <a:pt x="9936" y="109192"/>
                </a:lnTo>
                <a:cubicBezTo>
                  <a:pt x="9459" y="109135"/>
                  <a:pt x="8984" y="109526"/>
                  <a:pt x="8889" y="110040"/>
                </a:cubicBezTo>
                <a:cubicBezTo>
                  <a:pt x="8889" y="110078"/>
                  <a:pt x="8889" y="110106"/>
                  <a:pt x="8889" y="110145"/>
                </a:cubicBezTo>
                <a:lnTo>
                  <a:pt x="8889" y="133767"/>
                </a:lnTo>
                <a:cubicBezTo>
                  <a:pt x="8984" y="134443"/>
                  <a:pt x="8507" y="135081"/>
                  <a:pt x="7841" y="135196"/>
                </a:cubicBezTo>
                <a:cubicBezTo>
                  <a:pt x="7746" y="135215"/>
                  <a:pt x="7555" y="135215"/>
                  <a:pt x="7460" y="135196"/>
                </a:cubicBezTo>
                <a:close/>
                <a:moveTo>
                  <a:pt x="74991" y="100524"/>
                </a:moveTo>
                <a:cubicBezTo>
                  <a:pt x="75468" y="100581"/>
                  <a:pt x="75850" y="100248"/>
                  <a:pt x="75945" y="99772"/>
                </a:cubicBezTo>
                <a:cubicBezTo>
                  <a:pt x="75945" y="99705"/>
                  <a:pt x="75945" y="99638"/>
                  <a:pt x="75945" y="99572"/>
                </a:cubicBezTo>
                <a:lnTo>
                  <a:pt x="75945" y="9465"/>
                </a:lnTo>
                <a:cubicBezTo>
                  <a:pt x="75945" y="8799"/>
                  <a:pt x="75945" y="8513"/>
                  <a:pt x="74991" y="8513"/>
                </a:cubicBezTo>
                <a:lnTo>
                  <a:pt x="33653" y="8513"/>
                </a:lnTo>
                <a:cubicBezTo>
                  <a:pt x="32987" y="8513"/>
                  <a:pt x="32701" y="8513"/>
                  <a:pt x="32701" y="9465"/>
                </a:cubicBezTo>
                <a:lnTo>
                  <a:pt x="32701" y="9465"/>
                </a:lnTo>
                <a:cubicBezTo>
                  <a:pt x="33082" y="29096"/>
                  <a:pt x="32129" y="48737"/>
                  <a:pt x="29748" y="68234"/>
                </a:cubicBezTo>
                <a:cubicBezTo>
                  <a:pt x="28414" y="79065"/>
                  <a:pt x="25176" y="89570"/>
                  <a:pt x="20223" y="99286"/>
                </a:cubicBezTo>
                <a:cubicBezTo>
                  <a:pt x="20223" y="99858"/>
                  <a:pt x="20223" y="100239"/>
                  <a:pt x="20699" y="100239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2" name="Полилиния: фигура 11"/>
          <p:cNvSpPr/>
          <p:nvPr userDrawn="1"/>
        </p:nvSpPr>
        <p:spPr>
          <a:xfrm>
            <a:off x="884614" y="6322089"/>
            <a:ext cx="118825" cy="146419"/>
          </a:xfrm>
          <a:custGeom>
            <a:avLst/>
            <a:gdLst>
              <a:gd name="connsiteX0" fmla="*/ 411 w 90296"/>
              <a:gd name="connsiteY0" fmla="*/ 109651 h 110883"/>
              <a:gd name="connsiteX1" fmla="*/ -1018 w 90296"/>
              <a:gd name="connsiteY1" fmla="*/ 108031 h 110883"/>
              <a:gd name="connsiteX2" fmla="*/ -1018 w 90296"/>
              <a:gd name="connsiteY2" fmla="*/ 102603 h 110883"/>
              <a:gd name="connsiteX3" fmla="*/ 411 w 90296"/>
              <a:gd name="connsiteY3" fmla="*/ 100983 h 110883"/>
              <a:gd name="connsiteX4" fmla="*/ 1935 w 90296"/>
              <a:gd name="connsiteY4" fmla="*/ 100983 h 110883"/>
              <a:gd name="connsiteX5" fmla="*/ 26796 w 90296"/>
              <a:gd name="connsiteY5" fmla="*/ 42785 h 110883"/>
              <a:gd name="connsiteX6" fmla="*/ 26796 w 90296"/>
              <a:gd name="connsiteY6" fmla="*/ 875 h 110883"/>
              <a:gd name="connsiteX7" fmla="*/ 28414 w 90296"/>
              <a:gd name="connsiteY7" fmla="*/ -553 h 110883"/>
              <a:gd name="connsiteX8" fmla="*/ 87660 w 90296"/>
              <a:gd name="connsiteY8" fmla="*/ -553 h 110883"/>
              <a:gd name="connsiteX9" fmla="*/ 89279 w 90296"/>
              <a:gd name="connsiteY9" fmla="*/ 875 h 110883"/>
              <a:gd name="connsiteX10" fmla="*/ 89279 w 90296"/>
              <a:gd name="connsiteY10" fmla="*/ 107555 h 110883"/>
              <a:gd name="connsiteX11" fmla="*/ 87756 w 90296"/>
              <a:gd name="connsiteY11" fmla="*/ 109174 h 110883"/>
              <a:gd name="connsiteX12" fmla="*/ 81469 w 90296"/>
              <a:gd name="connsiteY12" fmla="*/ 109174 h 110883"/>
              <a:gd name="connsiteX13" fmla="*/ 80040 w 90296"/>
              <a:gd name="connsiteY13" fmla="*/ 107555 h 110883"/>
              <a:gd name="connsiteX14" fmla="*/ 80040 w 90296"/>
              <a:gd name="connsiteY14" fmla="*/ 9448 h 110883"/>
              <a:gd name="connsiteX15" fmla="*/ 79088 w 90296"/>
              <a:gd name="connsiteY15" fmla="*/ 8496 h 110883"/>
              <a:gd name="connsiteX16" fmla="*/ 36891 w 90296"/>
              <a:gd name="connsiteY16" fmla="*/ 8496 h 110883"/>
              <a:gd name="connsiteX17" fmla="*/ 35939 w 90296"/>
              <a:gd name="connsiteY17" fmla="*/ 9248 h 110883"/>
              <a:gd name="connsiteX18" fmla="*/ 35939 w 90296"/>
              <a:gd name="connsiteY18" fmla="*/ 9448 h 110883"/>
              <a:gd name="connsiteX19" fmla="*/ 35939 w 90296"/>
              <a:gd name="connsiteY19" fmla="*/ 47548 h 110883"/>
              <a:gd name="connsiteX20" fmla="*/ 27843 w 90296"/>
              <a:gd name="connsiteY20" fmla="*/ 95840 h 110883"/>
              <a:gd name="connsiteX21" fmla="*/ 3840 w 90296"/>
              <a:gd name="connsiteY21" fmla="*/ 110318 h 1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0296" h="110883">
                <a:moveTo>
                  <a:pt x="411" y="109651"/>
                </a:moveTo>
                <a:cubicBezTo>
                  <a:pt x="-541" y="109651"/>
                  <a:pt x="-1018" y="109651"/>
                  <a:pt x="-1018" y="108031"/>
                </a:cubicBezTo>
                <a:lnTo>
                  <a:pt x="-1018" y="102603"/>
                </a:lnTo>
                <a:cubicBezTo>
                  <a:pt x="-1018" y="101459"/>
                  <a:pt x="-1018" y="100983"/>
                  <a:pt x="411" y="100983"/>
                </a:cubicBezTo>
                <a:lnTo>
                  <a:pt x="1935" y="100983"/>
                </a:lnTo>
                <a:cubicBezTo>
                  <a:pt x="16223" y="100983"/>
                  <a:pt x="26796" y="91458"/>
                  <a:pt x="26796" y="42785"/>
                </a:cubicBezTo>
                <a:lnTo>
                  <a:pt x="26796" y="875"/>
                </a:lnTo>
                <a:cubicBezTo>
                  <a:pt x="26796" y="-77"/>
                  <a:pt x="26796" y="-553"/>
                  <a:pt x="28414" y="-553"/>
                </a:cubicBezTo>
                <a:lnTo>
                  <a:pt x="87660" y="-553"/>
                </a:lnTo>
                <a:cubicBezTo>
                  <a:pt x="88803" y="-553"/>
                  <a:pt x="89279" y="-553"/>
                  <a:pt x="89279" y="875"/>
                </a:cubicBezTo>
                <a:lnTo>
                  <a:pt x="89279" y="107555"/>
                </a:lnTo>
                <a:cubicBezTo>
                  <a:pt x="89279" y="108698"/>
                  <a:pt x="89279" y="109174"/>
                  <a:pt x="87756" y="109174"/>
                </a:cubicBezTo>
                <a:lnTo>
                  <a:pt x="81469" y="109174"/>
                </a:lnTo>
                <a:cubicBezTo>
                  <a:pt x="80517" y="109174"/>
                  <a:pt x="80040" y="108698"/>
                  <a:pt x="80040" y="107555"/>
                </a:cubicBezTo>
                <a:lnTo>
                  <a:pt x="80040" y="9448"/>
                </a:lnTo>
                <a:cubicBezTo>
                  <a:pt x="80040" y="8781"/>
                  <a:pt x="80040" y="8496"/>
                  <a:pt x="79088" y="8496"/>
                </a:cubicBezTo>
                <a:lnTo>
                  <a:pt x="36891" y="8496"/>
                </a:lnTo>
                <a:cubicBezTo>
                  <a:pt x="36416" y="8438"/>
                  <a:pt x="36035" y="8772"/>
                  <a:pt x="35939" y="9248"/>
                </a:cubicBezTo>
                <a:cubicBezTo>
                  <a:pt x="35939" y="9315"/>
                  <a:pt x="35939" y="9381"/>
                  <a:pt x="35939" y="9448"/>
                </a:cubicBezTo>
                <a:lnTo>
                  <a:pt x="35939" y="47548"/>
                </a:lnTo>
                <a:cubicBezTo>
                  <a:pt x="36987" y="64054"/>
                  <a:pt x="34225" y="80581"/>
                  <a:pt x="27843" y="95840"/>
                </a:cubicBezTo>
                <a:cubicBezTo>
                  <a:pt x="23367" y="104965"/>
                  <a:pt x="14032" y="110632"/>
                  <a:pt x="3840" y="110318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3" name="Полилиния: фигура 12"/>
          <p:cNvSpPr/>
          <p:nvPr userDrawn="1"/>
        </p:nvSpPr>
        <p:spPr>
          <a:xfrm>
            <a:off x="1037690" y="6320691"/>
            <a:ext cx="101717" cy="147687"/>
          </a:xfrm>
          <a:custGeom>
            <a:avLst/>
            <a:gdLst>
              <a:gd name="connsiteX0" fmla="*/ 2197 w 77295"/>
              <a:gd name="connsiteY0" fmla="*/ 87182 h 111843"/>
              <a:gd name="connsiteX1" fmla="*/ 2197 w 77295"/>
              <a:gd name="connsiteY1" fmla="*/ 23555 h 111843"/>
              <a:gd name="connsiteX2" fmla="*/ 51632 w 77295"/>
              <a:gd name="connsiteY2" fmla="*/ 2124 h 111843"/>
              <a:gd name="connsiteX3" fmla="*/ 73063 w 77295"/>
              <a:gd name="connsiteY3" fmla="*/ 23555 h 111843"/>
              <a:gd name="connsiteX4" fmla="*/ 73063 w 77295"/>
              <a:gd name="connsiteY4" fmla="*/ 87182 h 111843"/>
              <a:gd name="connsiteX5" fmla="*/ 23629 w 77295"/>
              <a:gd name="connsiteY5" fmla="*/ 108614 h 111843"/>
              <a:gd name="connsiteX6" fmla="*/ 2197 w 77295"/>
              <a:gd name="connsiteY6" fmla="*/ 87182 h 111843"/>
              <a:gd name="connsiteX7" fmla="*/ 64205 w 77295"/>
              <a:gd name="connsiteY7" fmla="*/ 84611 h 111843"/>
              <a:gd name="connsiteX8" fmla="*/ 64205 w 77295"/>
              <a:gd name="connsiteY8" fmla="*/ 26127 h 111843"/>
              <a:gd name="connsiteX9" fmla="*/ 27153 w 77295"/>
              <a:gd name="connsiteY9" fmla="*/ 10059 h 111843"/>
              <a:gd name="connsiteX10" fmla="*/ 11055 w 77295"/>
              <a:gd name="connsiteY10" fmla="*/ 26127 h 111843"/>
              <a:gd name="connsiteX11" fmla="*/ 11055 w 77295"/>
              <a:gd name="connsiteY11" fmla="*/ 84611 h 111843"/>
              <a:gd name="connsiteX12" fmla="*/ 48107 w 77295"/>
              <a:gd name="connsiteY12" fmla="*/ 100679 h 111843"/>
              <a:gd name="connsiteX13" fmla="*/ 64205 w 77295"/>
              <a:gd name="connsiteY13" fmla="*/ 84611 h 11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95" h="111843">
                <a:moveTo>
                  <a:pt x="2197" y="87182"/>
                </a:moveTo>
                <a:cubicBezTo>
                  <a:pt x="-2090" y="66190"/>
                  <a:pt x="-2090" y="44548"/>
                  <a:pt x="2197" y="23555"/>
                </a:cubicBezTo>
                <a:cubicBezTo>
                  <a:pt x="9912" y="3982"/>
                  <a:pt x="32106" y="-5610"/>
                  <a:pt x="51632" y="2124"/>
                </a:cubicBezTo>
                <a:cubicBezTo>
                  <a:pt x="61443" y="6001"/>
                  <a:pt x="69158" y="13754"/>
                  <a:pt x="73063" y="23555"/>
                </a:cubicBezTo>
                <a:cubicBezTo>
                  <a:pt x="77350" y="44548"/>
                  <a:pt x="77350" y="66190"/>
                  <a:pt x="73063" y="87182"/>
                </a:cubicBezTo>
                <a:cubicBezTo>
                  <a:pt x="65348" y="106747"/>
                  <a:pt x="43154" y="116348"/>
                  <a:pt x="23629" y="108614"/>
                </a:cubicBezTo>
                <a:cubicBezTo>
                  <a:pt x="13818" y="104737"/>
                  <a:pt x="6103" y="96984"/>
                  <a:pt x="2197" y="87182"/>
                </a:cubicBezTo>
                <a:close/>
                <a:moveTo>
                  <a:pt x="64205" y="84611"/>
                </a:moveTo>
                <a:cubicBezTo>
                  <a:pt x="67920" y="65294"/>
                  <a:pt x="67920" y="45444"/>
                  <a:pt x="64205" y="26127"/>
                </a:cubicBezTo>
                <a:cubicBezTo>
                  <a:pt x="58395" y="11449"/>
                  <a:pt x="41822" y="4258"/>
                  <a:pt x="27153" y="10059"/>
                </a:cubicBezTo>
                <a:cubicBezTo>
                  <a:pt x="19818" y="12964"/>
                  <a:pt x="14008" y="18774"/>
                  <a:pt x="11055" y="26127"/>
                </a:cubicBezTo>
                <a:cubicBezTo>
                  <a:pt x="7531" y="45463"/>
                  <a:pt x="7531" y="65275"/>
                  <a:pt x="11055" y="84611"/>
                </a:cubicBezTo>
                <a:cubicBezTo>
                  <a:pt x="16865" y="99289"/>
                  <a:pt x="33440" y="106480"/>
                  <a:pt x="48107" y="100679"/>
                </a:cubicBezTo>
                <a:cubicBezTo>
                  <a:pt x="55442" y="97774"/>
                  <a:pt x="61252" y="91964"/>
                  <a:pt x="64205" y="84611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4" name="Полилиния: фигура 13"/>
          <p:cNvSpPr/>
          <p:nvPr userDrawn="1"/>
        </p:nvSpPr>
        <p:spPr>
          <a:xfrm>
            <a:off x="1152475" y="6320790"/>
            <a:ext cx="186261" cy="146821"/>
          </a:xfrm>
          <a:custGeom>
            <a:avLst/>
            <a:gdLst>
              <a:gd name="connsiteX0" fmla="*/ 602 w 141541"/>
              <a:gd name="connsiteY0" fmla="*/ 110635 h 111188"/>
              <a:gd name="connsiteX1" fmla="*/ -1018 w 141541"/>
              <a:gd name="connsiteY1" fmla="*/ 109015 h 111188"/>
              <a:gd name="connsiteX2" fmla="*/ -1018 w 141541"/>
              <a:gd name="connsiteY2" fmla="*/ 103586 h 111188"/>
              <a:gd name="connsiteX3" fmla="*/ 602 w 141541"/>
              <a:gd name="connsiteY3" fmla="*/ 101967 h 111188"/>
              <a:gd name="connsiteX4" fmla="*/ 2983 w 141541"/>
              <a:gd name="connsiteY4" fmla="*/ 101967 h 111188"/>
              <a:gd name="connsiteX5" fmla="*/ 10888 w 141541"/>
              <a:gd name="connsiteY5" fmla="*/ 99967 h 111188"/>
              <a:gd name="connsiteX6" fmla="*/ 16032 w 141541"/>
              <a:gd name="connsiteY6" fmla="*/ 90442 h 111188"/>
              <a:gd name="connsiteX7" fmla="*/ 25557 w 141541"/>
              <a:gd name="connsiteY7" fmla="*/ 67486 h 111188"/>
              <a:gd name="connsiteX8" fmla="*/ 40131 w 141541"/>
              <a:gd name="connsiteY8" fmla="*/ 53580 h 111188"/>
              <a:gd name="connsiteX9" fmla="*/ 40131 w 141541"/>
              <a:gd name="connsiteY9" fmla="*/ 52913 h 111188"/>
              <a:gd name="connsiteX10" fmla="*/ 25939 w 141541"/>
              <a:gd name="connsiteY10" fmla="*/ 34911 h 111188"/>
              <a:gd name="connsiteX11" fmla="*/ 19461 w 141541"/>
              <a:gd name="connsiteY11" fmla="*/ 18433 h 111188"/>
              <a:gd name="connsiteX12" fmla="*/ 14794 w 141541"/>
              <a:gd name="connsiteY12" fmla="*/ 10336 h 111188"/>
              <a:gd name="connsiteX13" fmla="*/ 6317 w 141541"/>
              <a:gd name="connsiteY13" fmla="*/ 8241 h 111188"/>
              <a:gd name="connsiteX14" fmla="*/ 5555 w 141541"/>
              <a:gd name="connsiteY14" fmla="*/ 8241 h 111188"/>
              <a:gd name="connsiteX15" fmla="*/ 3935 w 141541"/>
              <a:gd name="connsiteY15" fmla="*/ 6621 h 111188"/>
              <a:gd name="connsiteX16" fmla="*/ 3935 w 141541"/>
              <a:gd name="connsiteY16" fmla="*/ 1097 h 111188"/>
              <a:gd name="connsiteX17" fmla="*/ 5174 w 141541"/>
              <a:gd name="connsiteY17" fmla="*/ -522 h 111188"/>
              <a:gd name="connsiteX18" fmla="*/ 5555 w 141541"/>
              <a:gd name="connsiteY18" fmla="*/ -522 h 111188"/>
              <a:gd name="connsiteX19" fmla="*/ 8316 w 141541"/>
              <a:gd name="connsiteY19" fmla="*/ -522 h 111188"/>
              <a:gd name="connsiteX20" fmla="*/ 27366 w 141541"/>
              <a:gd name="connsiteY20" fmla="*/ 14051 h 111188"/>
              <a:gd name="connsiteX21" fmla="*/ 36035 w 141541"/>
              <a:gd name="connsiteY21" fmla="*/ 35673 h 111188"/>
              <a:gd name="connsiteX22" fmla="*/ 52894 w 141541"/>
              <a:gd name="connsiteY22" fmla="*/ 49770 h 111188"/>
              <a:gd name="connsiteX23" fmla="*/ 64134 w 141541"/>
              <a:gd name="connsiteY23" fmla="*/ 49770 h 111188"/>
              <a:gd name="connsiteX24" fmla="*/ 65182 w 141541"/>
              <a:gd name="connsiteY24" fmla="*/ 48922 h 111188"/>
              <a:gd name="connsiteX25" fmla="*/ 65182 w 141541"/>
              <a:gd name="connsiteY25" fmla="*/ 48722 h 111188"/>
              <a:gd name="connsiteX26" fmla="*/ 65182 w 141541"/>
              <a:gd name="connsiteY26" fmla="*/ 1573 h 111188"/>
              <a:gd name="connsiteX27" fmla="*/ 66325 w 141541"/>
              <a:gd name="connsiteY27" fmla="*/ 49 h 111188"/>
              <a:gd name="connsiteX28" fmla="*/ 66705 w 141541"/>
              <a:gd name="connsiteY28" fmla="*/ 49 h 111188"/>
              <a:gd name="connsiteX29" fmla="*/ 72706 w 141541"/>
              <a:gd name="connsiteY29" fmla="*/ 49 h 111188"/>
              <a:gd name="connsiteX30" fmla="*/ 74325 w 141541"/>
              <a:gd name="connsiteY30" fmla="*/ 1573 h 111188"/>
              <a:gd name="connsiteX31" fmla="*/ 74325 w 141541"/>
              <a:gd name="connsiteY31" fmla="*/ 48722 h 111188"/>
              <a:gd name="connsiteX32" fmla="*/ 75182 w 141541"/>
              <a:gd name="connsiteY32" fmla="*/ 49770 h 111188"/>
              <a:gd name="connsiteX33" fmla="*/ 75277 w 141541"/>
              <a:gd name="connsiteY33" fmla="*/ 49770 h 111188"/>
              <a:gd name="connsiteX34" fmla="*/ 86613 w 141541"/>
              <a:gd name="connsiteY34" fmla="*/ 49770 h 111188"/>
              <a:gd name="connsiteX35" fmla="*/ 103377 w 141541"/>
              <a:gd name="connsiteY35" fmla="*/ 35673 h 111188"/>
              <a:gd name="connsiteX36" fmla="*/ 112139 w 141541"/>
              <a:gd name="connsiteY36" fmla="*/ 14051 h 111188"/>
              <a:gd name="connsiteX37" fmla="*/ 131189 w 141541"/>
              <a:gd name="connsiteY37" fmla="*/ -522 h 111188"/>
              <a:gd name="connsiteX38" fmla="*/ 133952 w 141541"/>
              <a:gd name="connsiteY38" fmla="*/ -522 h 111188"/>
              <a:gd name="connsiteX39" fmla="*/ 135571 w 141541"/>
              <a:gd name="connsiteY39" fmla="*/ 687 h 111188"/>
              <a:gd name="connsiteX40" fmla="*/ 135571 w 141541"/>
              <a:gd name="connsiteY40" fmla="*/ 1097 h 111188"/>
              <a:gd name="connsiteX41" fmla="*/ 135571 w 141541"/>
              <a:gd name="connsiteY41" fmla="*/ 6621 h 111188"/>
              <a:gd name="connsiteX42" fmla="*/ 133952 w 141541"/>
              <a:gd name="connsiteY42" fmla="*/ 8241 h 111188"/>
              <a:gd name="connsiteX43" fmla="*/ 133095 w 141541"/>
              <a:gd name="connsiteY43" fmla="*/ 8241 h 111188"/>
              <a:gd name="connsiteX44" fmla="*/ 124713 w 141541"/>
              <a:gd name="connsiteY44" fmla="*/ 10336 h 111188"/>
              <a:gd name="connsiteX45" fmla="*/ 120046 w 141541"/>
              <a:gd name="connsiteY45" fmla="*/ 18433 h 111188"/>
              <a:gd name="connsiteX46" fmla="*/ 113568 w 141541"/>
              <a:gd name="connsiteY46" fmla="*/ 34911 h 111188"/>
              <a:gd name="connsiteX47" fmla="*/ 99376 w 141541"/>
              <a:gd name="connsiteY47" fmla="*/ 52913 h 111188"/>
              <a:gd name="connsiteX48" fmla="*/ 99376 w 141541"/>
              <a:gd name="connsiteY48" fmla="*/ 53580 h 111188"/>
              <a:gd name="connsiteX49" fmla="*/ 113854 w 141541"/>
              <a:gd name="connsiteY49" fmla="*/ 67486 h 111188"/>
              <a:gd name="connsiteX50" fmla="*/ 123379 w 141541"/>
              <a:gd name="connsiteY50" fmla="*/ 90442 h 111188"/>
              <a:gd name="connsiteX51" fmla="*/ 128522 w 141541"/>
              <a:gd name="connsiteY51" fmla="*/ 99967 h 111188"/>
              <a:gd name="connsiteX52" fmla="*/ 136524 w 141541"/>
              <a:gd name="connsiteY52" fmla="*/ 101967 h 111188"/>
              <a:gd name="connsiteX53" fmla="*/ 138905 w 141541"/>
              <a:gd name="connsiteY53" fmla="*/ 101967 h 111188"/>
              <a:gd name="connsiteX54" fmla="*/ 140524 w 141541"/>
              <a:gd name="connsiteY54" fmla="*/ 103586 h 111188"/>
              <a:gd name="connsiteX55" fmla="*/ 140524 w 141541"/>
              <a:gd name="connsiteY55" fmla="*/ 109015 h 111188"/>
              <a:gd name="connsiteX56" fmla="*/ 138905 w 141541"/>
              <a:gd name="connsiteY56" fmla="*/ 110635 h 111188"/>
              <a:gd name="connsiteX57" fmla="*/ 134523 w 141541"/>
              <a:gd name="connsiteY57" fmla="*/ 110635 h 111188"/>
              <a:gd name="connsiteX58" fmla="*/ 114806 w 141541"/>
              <a:gd name="connsiteY58" fmla="*/ 95490 h 111188"/>
              <a:gd name="connsiteX59" fmla="*/ 103566 w 141541"/>
              <a:gd name="connsiteY59" fmla="*/ 69201 h 111188"/>
              <a:gd name="connsiteX60" fmla="*/ 89851 w 141541"/>
              <a:gd name="connsiteY60" fmla="*/ 58819 h 111188"/>
              <a:gd name="connsiteX61" fmla="*/ 75087 w 141541"/>
              <a:gd name="connsiteY61" fmla="*/ 58819 h 111188"/>
              <a:gd name="connsiteX62" fmla="*/ 74135 w 141541"/>
              <a:gd name="connsiteY62" fmla="*/ 59571 h 111188"/>
              <a:gd name="connsiteX63" fmla="*/ 74135 w 141541"/>
              <a:gd name="connsiteY63" fmla="*/ 59771 h 111188"/>
              <a:gd name="connsiteX64" fmla="*/ 74135 w 141541"/>
              <a:gd name="connsiteY64" fmla="*/ 108539 h 111188"/>
              <a:gd name="connsiteX65" fmla="*/ 72515 w 141541"/>
              <a:gd name="connsiteY65" fmla="*/ 110158 h 111188"/>
              <a:gd name="connsiteX66" fmla="*/ 66515 w 141541"/>
              <a:gd name="connsiteY66" fmla="*/ 110158 h 111188"/>
              <a:gd name="connsiteX67" fmla="*/ 64991 w 141541"/>
              <a:gd name="connsiteY67" fmla="*/ 108539 h 111188"/>
              <a:gd name="connsiteX68" fmla="*/ 64991 w 141541"/>
              <a:gd name="connsiteY68" fmla="*/ 59771 h 111188"/>
              <a:gd name="connsiteX69" fmla="*/ 64039 w 141541"/>
              <a:gd name="connsiteY69" fmla="*/ 58809 h 111188"/>
              <a:gd name="connsiteX70" fmla="*/ 63943 w 141541"/>
              <a:gd name="connsiteY70" fmla="*/ 58819 h 111188"/>
              <a:gd name="connsiteX71" fmla="*/ 49274 w 141541"/>
              <a:gd name="connsiteY71" fmla="*/ 58819 h 111188"/>
              <a:gd name="connsiteX72" fmla="*/ 35559 w 141541"/>
              <a:gd name="connsiteY72" fmla="*/ 69201 h 111188"/>
              <a:gd name="connsiteX73" fmla="*/ 24224 w 141541"/>
              <a:gd name="connsiteY73" fmla="*/ 95490 h 111188"/>
              <a:gd name="connsiteX74" fmla="*/ 4507 w 141541"/>
              <a:gd name="connsiteY74" fmla="*/ 110635 h 1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41541" h="111188">
                <a:moveTo>
                  <a:pt x="602" y="110635"/>
                </a:moveTo>
                <a:cubicBezTo>
                  <a:pt x="-541" y="110635"/>
                  <a:pt x="-1018" y="110635"/>
                  <a:pt x="-1018" y="109015"/>
                </a:cubicBezTo>
                <a:lnTo>
                  <a:pt x="-1018" y="103586"/>
                </a:lnTo>
                <a:cubicBezTo>
                  <a:pt x="-1018" y="102443"/>
                  <a:pt x="-1018" y="101967"/>
                  <a:pt x="602" y="101967"/>
                </a:cubicBezTo>
                <a:lnTo>
                  <a:pt x="2983" y="101967"/>
                </a:lnTo>
                <a:cubicBezTo>
                  <a:pt x="5746" y="102281"/>
                  <a:pt x="8602" y="101567"/>
                  <a:pt x="10888" y="99967"/>
                </a:cubicBezTo>
                <a:cubicBezTo>
                  <a:pt x="13079" y="97080"/>
                  <a:pt x="14794" y="93861"/>
                  <a:pt x="16032" y="90442"/>
                </a:cubicBezTo>
                <a:lnTo>
                  <a:pt x="25557" y="67486"/>
                </a:lnTo>
                <a:cubicBezTo>
                  <a:pt x="29272" y="59104"/>
                  <a:pt x="32796" y="54246"/>
                  <a:pt x="40131" y="53580"/>
                </a:cubicBezTo>
                <a:lnTo>
                  <a:pt x="40131" y="52913"/>
                </a:lnTo>
                <a:cubicBezTo>
                  <a:pt x="34987" y="51865"/>
                  <a:pt x="30606" y="45674"/>
                  <a:pt x="25939" y="34911"/>
                </a:cubicBezTo>
                <a:lnTo>
                  <a:pt x="19461" y="18433"/>
                </a:lnTo>
                <a:cubicBezTo>
                  <a:pt x="18509" y="15442"/>
                  <a:pt x="16889" y="12689"/>
                  <a:pt x="14794" y="10336"/>
                </a:cubicBezTo>
                <a:cubicBezTo>
                  <a:pt x="12317" y="8660"/>
                  <a:pt x="9270" y="7917"/>
                  <a:pt x="6317" y="8241"/>
                </a:cubicBezTo>
                <a:lnTo>
                  <a:pt x="5555" y="8241"/>
                </a:lnTo>
                <a:cubicBezTo>
                  <a:pt x="4412" y="8241"/>
                  <a:pt x="3935" y="8241"/>
                  <a:pt x="3935" y="6621"/>
                </a:cubicBezTo>
                <a:lnTo>
                  <a:pt x="3935" y="1097"/>
                </a:lnTo>
                <a:cubicBezTo>
                  <a:pt x="3840" y="316"/>
                  <a:pt x="4317" y="-408"/>
                  <a:pt x="5174" y="-522"/>
                </a:cubicBezTo>
                <a:cubicBezTo>
                  <a:pt x="5269" y="-541"/>
                  <a:pt x="5460" y="-541"/>
                  <a:pt x="5555" y="-522"/>
                </a:cubicBezTo>
                <a:lnTo>
                  <a:pt x="8316" y="-522"/>
                </a:lnTo>
                <a:cubicBezTo>
                  <a:pt x="17841" y="-522"/>
                  <a:pt x="23271" y="3669"/>
                  <a:pt x="27366" y="14051"/>
                </a:cubicBezTo>
                <a:lnTo>
                  <a:pt x="36035" y="35673"/>
                </a:lnTo>
                <a:cubicBezTo>
                  <a:pt x="38320" y="43341"/>
                  <a:pt x="44989" y="48903"/>
                  <a:pt x="52894" y="49770"/>
                </a:cubicBezTo>
                <a:lnTo>
                  <a:pt x="64134" y="49770"/>
                </a:lnTo>
                <a:cubicBezTo>
                  <a:pt x="64610" y="49827"/>
                  <a:pt x="65086" y="49446"/>
                  <a:pt x="65182" y="48922"/>
                </a:cubicBezTo>
                <a:cubicBezTo>
                  <a:pt x="65182" y="48855"/>
                  <a:pt x="65182" y="48789"/>
                  <a:pt x="65182" y="48722"/>
                </a:cubicBezTo>
                <a:lnTo>
                  <a:pt x="65182" y="1573"/>
                </a:lnTo>
                <a:cubicBezTo>
                  <a:pt x="65086" y="850"/>
                  <a:pt x="65562" y="164"/>
                  <a:pt x="66325" y="49"/>
                </a:cubicBezTo>
                <a:cubicBezTo>
                  <a:pt x="66420" y="30"/>
                  <a:pt x="66609" y="30"/>
                  <a:pt x="66705" y="49"/>
                </a:cubicBezTo>
                <a:lnTo>
                  <a:pt x="72706" y="49"/>
                </a:lnTo>
                <a:cubicBezTo>
                  <a:pt x="73849" y="49"/>
                  <a:pt x="74325" y="49"/>
                  <a:pt x="74325" y="1573"/>
                </a:cubicBezTo>
                <a:lnTo>
                  <a:pt x="74325" y="48722"/>
                </a:lnTo>
                <a:cubicBezTo>
                  <a:pt x="74230" y="49246"/>
                  <a:pt x="74611" y="49713"/>
                  <a:pt x="75182" y="49770"/>
                </a:cubicBezTo>
                <a:cubicBezTo>
                  <a:pt x="75182" y="49770"/>
                  <a:pt x="75277" y="49770"/>
                  <a:pt x="75277" y="49770"/>
                </a:cubicBezTo>
                <a:lnTo>
                  <a:pt x="86613" y="49770"/>
                </a:lnTo>
                <a:cubicBezTo>
                  <a:pt x="94518" y="48894"/>
                  <a:pt x="101185" y="43331"/>
                  <a:pt x="103377" y="35673"/>
                </a:cubicBezTo>
                <a:lnTo>
                  <a:pt x="112139" y="14051"/>
                </a:lnTo>
                <a:cubicBezTo>
                  <a:pt x="114045" y="5145"/>
                  <a:pt x="122141" y="-1046"/>
                  <a:pt x="131189" y="-522"/>
                </a:cubicBezTo>
                <a:lnTo>
                  <a:pt x="133952" y="-522"/>
                </a:lnTo>
                <a:cubicBezTo>
                  <a:pt x="134713" y="-636"/>
                  <a:pt x="135476" y="-93"/>
                  <a:pt x="135571" y="687"/>
                </a:cubicBezTo>
                <a:cubicBezTo>
                  <a:pt x="135571" y="821"/>
                  <a:pt x="135571" y="964"/>
                  <a:pt x="135571" y="1097"/>
                </a:cubicBezTo>
                <a:lnTo>
                  <a:pt x="135571" y="6621"/>
                </a:lnTo>
                <a:cubicBezTo>
                  <a:pt x="135571" y="7764"/>
                  <a:pt x="135571" y="8241"/>
                  <a:pt x="133952" y="8241"/>
                </a:cubicBezTo>
                <a:lnTo>
                  <a:pt x="133095" y="8241"/>
                </a:lnTo>
                <a:cubicBezTo>
                  <a:pt x="130142" y="7907"/>
                  <a:pt x="127189" y="8650"/>
                  <a:pt x="124713" y="10336"/>
                </a:cubicBezTo>
                <a:cubicBezTo>
                  <a:pt x="122616" y="12689"/>
                  <a:pt x="120998" y="15442"/>
                  <a:pt x="120046" y="18433"/>
                </a:cubicBezTo>
                <a:lnTo>
                  <a:pt x="113568" y="34911"/>
                </a:lnTo>
                <a:cubicBezTo>
                  <a:pt x="109187" y="45674"/>
                  <a:pt x="104043" y="51865"/>
                  <a:pt x="99376" y="52913"/>
                </a:cubicBezTo>
                <a:lnTo>
                  <a:pt x="99376" y="53580"/>
                </a:lnTo>
                <a:cubicBezTo>
                  <a:pt x="106615" y="54246"/>
                  <a:pt x="110235" y="59104"/>
                  <a:pt x="113854" y="67486"/>
                </a:cubicBezTo>
                <a:lnTo>
                  <a:pt x="123379" y="90442"/>
                </a:lnTo>
                <a:cubicBezTo>
                  <a:pt x="124617" y="93871"/>
                  <a:pt x="126331" y="97080"/>
                  <a:pt x="128522" y="99967"/>
                </a:cubicBezTo>
                <a:cubicBezTo>
                  <a:pt x="130903" y="101548"/>
                  <a:pt x="133666" y="102262"/>
                  <a:pt x="136524" y="101967"/>
                </a:cubicBezTo>
                <a:lnTo>
                  <a:pt x="138905" y="101967"/>
                </a:lnTo>
                <a:cubicBezTo>
                  <a:pt x="140048" y="101967"/>
                  <a:pt x="140524" y="101967"/>
                  <a:pt x="140524" y="103586"/>
                </a:cubicBezTo>
                <a:lnTo>
                  <a:pt x="140524" y="109015"/>
                </a:lnTo>
                <a:cubicBezTo>
                  <a:pt x="140524" y="110158"/>
                  <a:pt x="140524" y="110635"/>
                  <a:pt x="138905" y="110635"/>
                </a:cubicBezTo>
                <a:lnTo>
                  <a:pt x="134523" y="110635"/>
                </a:lnTo>
                <a:cubicBezTo>
                  <a:pt x="124236" y="110635"/>
                  <a:pt x="119569" y="106348"/>
                  <a:pt x="114806" y="95490"/>
                </a:cubicBezTo>
                <a:lnTo>
                  <a:pt x="103566" y="69201"/>
                </a:lnTo>
                <a:cubicBezTo>
                  <a:pt x="101376" y="63353"/>
                  <a:pt x="96042" y="59295"/>
                  <a:pt x="89851" y="58819"/>
                </a:cubicBezTo>
                <a:lnTo>
                  <a:pt x="75087" y="58819"/>
                </a:lnTo>
                <a:cubicBezTo>
                  <a:pt x="74611" y="58761"/>
                  <a:pt x="74230" y="59095"/>
                  <a:pt x="74135" y="59571"/>
                </a:cubicBezTo>
                <a:cubicBezTo>
                  <a:pt x="74135" y="59638"/>
                  <a:pt x="74135" y="59704"/>
                  <a:pt x="74135" y="59771"/>
                </a:cubicBezTo>
                <a:lnTo>
                  <a:pt x="74135" y="108539"/>
                </a:lnTo>
                <a:cubicBezTo>
                  <a:pt x="74135" y="109682"/>
                  <a:pt x="73659" y="110158"/>
                  <a:pt x="72515" y="110158"/>
                </a:cubicBezTo>
                <a:lnTo>
                  <a:pt x="66515" y="110158"/>
                </a:lnTo>
                <a:cubicBezTo>
                  <a:pt x="65466" y="110158"/>
                  <a:pt x="64991" y="109682"/>
                  <a:pt x="64991" y="108539"/>
                </a:cubicBezTo>
                <a:lnTo>
                  <a:pt x="64991" y="59771"/>
                </a:lnTo>
                <a:cubicBezTo>
                  <a:pt x="64991" y="59247"/>
                  <a:pt x="64610" y="58819"/>
                  <a:pt x="64039" y="58809"/>
                </a:cubicBezTo>
                <a:cubicBezTo>
                  <a:pt x="64039" y="58809"/>
                  <a:pt x="63943" y="58819"/>
                  <a:pt x="63943" y="58819"/>
                </a:cubicBezTo>
                <a:lnTo>
                  <a:pt x="49274" y="58819"/>
                </a:lnTo>
                <a:cubicBezTo>
                  <a:pt x="43083" y="59295"/>
                  <a:pt x="37750" y="63353"/>
                  <a:pt x="35559" y="69201"/>
                </a:cubicBezTo>
                <a:lnTo>
                  <a:pt x="24224" y="95490"/>
                </a:lnTo>
                <a:cubicBezTo>
                  <a:pt x="19556" y="106348"/>
                  <a:pt x="14699" y="110635"/>
                  <a:pt x="4507" y="110635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5" name="Полилиния: фигура 14"/>
          <p:cNvSpPr/>
          <p:nvPr userDrawn="1"/>
        </p:nvSpPr>
        <p:spPr>
          <a:xfrm>
            <a:off x="1360781" y="6322070"/>
            <a:ext cx="86880" cy="144911"/>
          </a:xfrm>
          <a:custGeom>
            <a:avLst/>
            <a:gdLst>
              <a:gd name="connsiteX0" fmla="*/ 519 w 66020"/>
              <a:gd name="connsiteY0" fmla="*/ 109189 h 109741"/>
              <a:gd name="connsiteX1" fmla="*/ -1006 w 66020"/>
              <a:gd name="connsiteY1" fmla="*/ 107570 h 109741"/>
              <a:gd name="connsiteX2" fmla="*/ -1006 w 66020"/>
              <a:gd name="connsiteY2" fmla="*/ 985 h 109741"/>
              <a:gd name="connsiteX3" fmla="*/ 137 w 66020"/>
              <a:gd name="connsiteY3" fmla="*/ -539 h 109741"/>
              <a:gd name="connsiteX4" fmla="*/ 519 w 66020"/>
              <a:gd name="connsiteY4" fmla="*/ -539 h 109741"/>
              <a:gd name="connsiteX5" fmla="*/ 63383 w 66020"/>
              <a:gd name="connsiteY5" fmla="*/ -539 h 109741"/>
              <a:gd name="connsiteX6" fmla="*/ 65003 w 66020"/>
              <a:gd name="connsiteY6" fmla="*/ 985 h 109741"/>
              <a:gd name="connsiteX7" fmla="*/ 65003 w 66020"/>
              <a:gd name="connsiteY7" fmla="*/ 6509 h 109741"/>
              <a:gd name="connsiteX8" fmla="*/ 63383 w 66020"/>
              <a:gd name="connsiteY8" fmla="*/ 8129 h 109741"/>
              <a:gd name="connsiteX9" fmla="*/ 9091 w 66020"/>
              <a:gd name="connsiteY9" fmla="*/ 8129 h 109741"/>
              <a:gd name="connsiteX10" fmla="*/ 8139 w 66020"/>
              <a:gd name="connsiteY10" fmla="*/ 8881 h 109741"/>
              <a:gd name="connsiteX11" fmla="*/ 8139 w 66020"/>
              <a:gd name="connsiteY11" fmla="*/ 9081 h 109741"/>
              <a:gd name="connsiteX12" fmla="*/ 8139 w 66020"/>
              <a:gd name="connsiteY12" fmla="*/ 48134 h 109741"/>
              <a:gd name="connsiteX13" fmla="*/ 8996 w 66020"/>
              <a:gd name="connsiteY13" fmla="*/ 49172 h 109741"/>
              <a:gd name="connsiteX14" fmla="*/ 9091 w 66020"/>
              <a:gd name="connsiteY14" fmla="*/ 49181 h 109741"/>
              <a:gd name="connsiteX15" fmla="*/ 55764 w 66020"/>
              <a:gd name="connsiteY15" fmla="*/ 49181 h 109741"/>
              <a:gd name="connsiteX16" fmla="*/ 57383 w 66020"/>
              <a:gd name="connsiteY16" fmla="*/ 50801 h 109741"/>
              <a:gd name="connsiteX17" fmla="*/ 57383 w 66020"/>
              <a:gd name="connsiteY17" fmla="*/ 56230 h 109741"/>
              <a:gd name="connsiteX18" fmla="*/ 55764 w 66020"/>
              <a:gd name="connsiteY18" fmla="*/ 57849 h 109741"/>
              <a:gd name="connsiteX19" fmla="*/ 9091 w 66020"/>
              <a:gd name="connsiteY19" fmla="*/ 57849 h 109741"/>
              <a:gd name="connsiteX20" fmla="*/ 8139 w 66020"/>
              <a:gd name="connsiteY20" fmla="*/ 58602 h 109741"/>
              <a:gd name="connsiteX21" fmla="*/ 8139 w 66020"/>
              <a:gd name="connsiteY21" fmla="*/ 58802 h 109741"/>
              <a:gd name="connsiteX22" fmla="*/ 8139 w 66020"/>
              <a:gd name="connsiteY22" fmla="*/ 99569 h 109741"/>
              <a:gd name="connsiteX23" fmla="*/ 8901 w 66020"/>
              <a:gd name="connsiteY23" fmla="*/ 100521 h 109741"/>
              <a:gd name="connsiteX24" fmla="*/ 9091 w 66020"/>
              <a:gd name="connsiteY24" fmla="*/ 100521 h 109741"/>
              <a:gd name="connsiteX25" fmla="*/ 63383 w 66020"/>
              <a:gd name="connsiteY25" fmla="*/ 100521 h 109741"/>
              <a:gd name="connsiteX26" fmla="*/ 65003 w 66020"/>
              <a:gd name="connsiteY26" fmla="*/ 102140 h 109741"/>
              <a:gd name="connsiteX27" fmla="*/ 65003 w 66020"/>
              <a:gd name="connsiteY27" fmla="*/ 107570 h 109741"/>
              <a:gd name="connsiteX28" fmla="*/ 63383 w 66020"/>
              <a:gd name="connsiteY28" fmla="*/ 109189 h 1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020" h="109741">
                <a:moveTo>
                  <a:pt x="519" y="109189"/>
                </a:moveTo>
                <a:cubicBezTo>
                  <a:pt x="-529" y="109189"/>
                  <a:pt x="-1006" y="108713"/>
                  <a:pt x="-1006" y="107570"/>
                </a:cubicBezTo>
                <a:lnTo>
                  <a:pt x="-1006" y="985"/>
                </a:lnTo>
                <a:cubicBezTo>
                  <a:pt x="-1101" y="261"/>
                  <a:pt x="-624" y="-425"/>
                  <a:pt x="137" y="-539"/>
                </a:cubicBezTo>
                <a:cubicBezTo>
                  <a:pt x="233" y="-558"/>
                  <a:pt x="423" y="-558"/>
                  <a:pt x="519" y="-539"/>
                </a:cubicBezTo>
                <a:lnTo>
                  <a:pt x="63383" y="-539"/>
                </a:lnTo>
                <a:cubicBezTo>
                  <a:pt x="64526" y="-539"/>
                  <a:pt x="65003" y="-539"/>
                  <a:pt x="65003" y="985"/>
                </a:cubicBezTo>
                <a:lnTo>
                  <a:pt x="65003" y="6509"/>
                </a:lnTo>
                <a:cubicBezTo>
                  <a:pt x="65003" y="7652"/>
                  <a:pt x="65003" y="8129"/>
                  <a:pt x="63383" y="8129"/>
                </a:cubicBezTo>
                <a:lnTo>
                  <a:pt x="9091" y="8129"/>
                </a:lnTo>
                <a:cubicBezTo>
                  <a:pt x="8615" y="8072"/>
                  <a:pt x="8234" y="8405"/>
                  <a:pt x="8139" y="8881"/>
                </a:cubicBezTo>
                <a:cubicBezTo>
                  <a:pt x="8139" y="8948"/>
                  <a:pt x="8139" y="9015"/>
                  <a:pt x="8139" y="9081"/>
                </a:cubicBezTo>
                <a:lnTo>
                  <a:pt x="8139" y="48134"/>
                </a:lnTo>
                <a:cubicBezTo>
                  <a:pt x="8044" y="48657"/>
                  <a:pt x="8424" y="49124"/>
                  <a:pt x="8996" y="49172"/>
                </a:cubicBezTo>
                <a:cubicBezTo>
                  <a:pt x="8996" y="49181"/>
                  <a:pt x="9091" y="49181"/>
                  <a:pt x="9091" y="49181"/>
                </a:cubicBezTo>
                <a:lnTo>
                  <a:pt x="55764" y="49181"/>
                </a:lnTo>
                <a:cubicBezTo>
                  <a:pt x="56907" y="49181"/>
                  <a:pt x="57383" y="49657"/>
                  <a:pt x="57383" y="50801"/>
                </a:cubicBezTo>
                <a:lnTo>
                  <a:pt x="57383" y="56230"/>
                </a:lnTo>
                <a:cubicBezTo>
                  <a:pt x="57383" y="57373"/>
                  <a:pt x="57383" y="57849"/>
                  <a:pt x="55764" y="57849"/>
                </a:cubicBezTo>
                <a:lnTo>
                  <a:pt x="9091" y="57849"/>
                </a:lnTo>
                <a:cubicBezTo>
                  <a:pt x="8615" y="57792"/>
                  <a:pt x="8234" y="58126"/>
                  <a:pt x="8139" y="58602"/>
                </a:cubicBezTo>
                <a:cubicBezTo>
                  <a:pt x="8139" y="58669"/>
                  <a:pt x="8139" y="58735"/>
                  <a:pt x="8139" y="58802"/>
                </a:cubicBezTo>
                <a:lnTo>
                  <a:pt x="8139" y="99569"/>
                </a:lnTo>
                <a:cubicBezTo>
                  <a:pt x="8044" y="100035"/>
                  <a:pt x="8424" y="100464"/>
                  <a:pt x="8901" y="100521"/>
                </a:cubicBezTo>
                <a:cubicBezTo>
                  <a:pt x="8996" y="100530"/>
                  <a:pt x="8996" y="100530"/>
                  <a:pt x="9091" y="100521"/>
                </a:cubicBezTo>
                <a:lnTo>
                  <a:pt x="63383" y="100521"/>
                </a:lnTo>
                <a:cubicBezTo>
                  <a:pt x="64526" y="100521"/>
                  <a:pt x="65003" y="100997"/>
                  <a:pt x="65003" y="102140"/>
                </a:cubicBezTo>
                <a:lnTo>
                  <a:pt x="65003" y="107570"/>
                </a:lnTo>
                <a:cubicBezTo>
                  <a:pt x="65003" y="108713"/>
                  <a:pt x="65003" y="109189"/>
                  <a:pt x="63383" y="109189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6" name="Полилиния: фигура 15"/>
          <p:cNvSpPr/>
          <p:nvPr userDrawn="1"/>
        </p:nvSpPr>
        <p:spPr>
          <a:xfrm>
            <a:off x="1478621" y="6322090"/>
            <a:ext cx="98144" cy="144892"/>
          </a:xfrm>
          <a:custGeom>
            <a:avLst/>
            <a:gdLst>
              <a:gd name="connsiteX0" fmla="*/ 602 w 74580"/>
              <a:gd name="connsiteY0" fmla="*/ 109174 h 109727"/>
              <a:gd name="connsiteX1" fmla="*/ -1018 w 74580"/>
              <a:gd name="connsiteY1" fmla="*/ 107555 h 109727"/>
              <a:gd name="connsiteX2" fmla="*/ -1018 w 74580"/>
              <a:gd name="connsiteY2" fmla="*/ 970 h 109727"/>
              <a:gd name="connsiteX3" fmla="*/ 602 w 74580"/>
              <a:gd name="connsiteY3" fmla="*/ -553 h 109727"/>
              <a:gd name="connsiteX4" fmla="*/ 6603 w 74580"/>
              <a:gd name="connsiteY4" fmla="*/ -553 h 109727"/>
              <a:gd name="connsiteX5" fmla="*/ 8221 w 74580"/>
              <a:gd name="connsiteY5" fmla="*/ 970 h 109727"/>
              <a:gd name="connsiteX6" fmla="*/ 8221 w 74580"/>
              <a:gd name="connsiteY6" fmla="*/ 48119 h 109727"/>
              <a:gd name="connsiteX7" fmla="*/ 9175 w 74580"/>
              <a:gd name="connsiteY7" fmla="*/ 49167 h 109727"/>
              <a:gd name="connsiteX8" fmla="*/ 63467 w 74580"/>
              <a:gd name="connsiteY8" fmla="*/ 49167 h 109727"/>
              <a:gd name="connsiteX9" fmla="*/ 64419 w 74580"/>
              <a:gd name="connsiteY9" fmla="*/ 48215 h 109727"/>
              <a:gd name="connsiteX10" fmla="*/ 64419 w 74580"/>
              <a:gd name="connsiteY10" fmla="*/ 48119 h 109727"/>
              <a:gd name="connsiteX11" fmla="*/ 64419 w 74580"/>
              <a:gd name="connsiteY11" fmla="*/ 970 h 109727"/>
              <a:gd name="connsiteX12" fmla="*/ 66039 w 74580"/>
              <a:gd name="connsiteY12" fmla="*/ -553 h 109727"/>
              <a:gd name="connsiteX13" fmla="*/ 71944 w 74580"/>
              <a:gd name="connsiteY13" fmla="*/ -553 h 109727"/>
              <a:gd name="connsiteX14" fmla="*/ 73562 w 74580"/>
              <a:gd name="connsiteY14" fmla="*/ 970 h 109727"/>
              <a:gd name="connsiteX15" fmla="*/ 73562 w 74580"/>
              <a:gd name="connsiteY15" fmla="*/ 107555 h 109727"/>
              <a:gd name="connsiteX16" fmla="*/ 71944 w 74580"/>
              <a:gd name="connsiteY16" fmla="*/ 109174 h 109727"/>
              <a:gd name="connsiteX17" fmla="*/ 66039 w 74580"/>
              <a:gd name="connsiteY17" fmla="*/ 109174 h 109727"/>
              <a:gd name="connsiteX18" fmla="*/ 64419 w 74580"/>
              <a:gd name="connsiteY18" fmla="*/ 107555 h 109727"/>
              <a:gd name="connsiteX19" fmla="*/ 64419 w 74580"/>
              <a:gd name="connsiteY19" fmla="*/ 58787 h 109727"/>
              <a:gd name="connsiteX20" fmla="*/ 63657 w 74580"/>
              <a:gd name="connsiteY20" fmla="*/ 57835 h 109727"/>
              <a:gd name="connsiteX21" fmla="*/ 63467 w 74580"/>
              <a:gd name="connsiteY21" fmla="*/ 57835 h 109727"/>
              <a:gd name="connsiteX22" fmla="*/ 9175 w 74580"/>
              <a:gd name="connsiteY22" fmla="*/ 57835 h 109727"/>
              <a:gd name="connsiteX23" fmla="*/ 8221 w 74580"/>
              <a:gd name="connsiteY23" fmla="*/ 58587 h 109727"/>
              <a:gd name="connsiteX24" fmla="*/ 8221 w 74580"/>
              <a:gd name="connsiteY24" fmla="*/ 58787 h 109727"/>
              <a:gd name="connsiteX25" fmla="*/ 8221 w 74580"/>
              <a:gd name="connsiteY25" fmla="*/ 107555 h 109727"/>
              <a:gd name="connsiteX26" fmla="*/ 6603 w 74580"/>
              <a:gd name="connsiteY26" fmla="*/ 109174 h 10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580" h="109727">
                <a:moveTo>
                  <a:pt x="602" y="109174"/>
                </a:moveTo>
                <a:cubicBezTo>
                  <a:pt x="-541" y="109174"/>
                  <a:pt x="-1018" y="108698"/>
                  <a:pt x="-1018" y="107555"/>
                </a:cubicBezTo>
                <a:lnTo>
                  <a:pt x="-1018" y="970"/>
                </a:lnTo>
                <a:cubicBezTo>
                  <a:pt x="-1018" y="-77"/>
                  <a:pt x="-1018" y="-553"/>
                  <a:pt x="602" y="-553"/>
                </a:cubicBezTo>
                <a:lnTo>
                  <a:pt x="6603" y="-553"/>
                </a:lnTo>
                <a:cubicBezTo>
                  <a:pt x="7746" y="-553"/>
                  <a:pt x="8221" y="-553"/>
                  <a:pt x="8221" y="970"/>
                </a:cubicBezTo>
                <a:lnTo>
                  <a:pt x="8221" y="48119"/>
                </a:lnTo>
                <a:cubicBezTo>
                  <a:pt x="8221" y="48786"/>
                  <a:pt x="8221" y="49167"/>
                  <a:pt x="9175" y="49167"/>
                </a:cubicBezTo>
                <a:lnTo>
                  <a:pt x="63467" y="49167"/>
                </a:lnTo>
                <a:cubicBezTo>
                  <a:pt x="64037" y="49167"/>
                  <a:pt x="64419" y="48748"/>
                  <a:pt x="64419" y="48215"/>
                </a:cubicBezTo>
                <a:cubicBezTo>
                  <a:pt x="64419" y="48186"/>
                  <a:pt x="64419" y="48148"/>
                  <a:pt x="64419" y="48119"/>
                </a:cubicBezTo>
                <a:lnTo>
                  <a:pt x="64419" y="970"/>
                </a:lnTo>
                <a:cubicBezTo>
                  <a:pt x="64419" y="-77"/>
                  <a:pt x="64896" y="-553"/>
                  <a:pt x="66039" y="-553"/>
                </a:cubicBezTo>
                <a:lnTo>
                  <a:pt x="71944" y="-553"/>
                </a:lnTo>
                <a:cubicBezTo>
                  <a:pt x="73087" y="-553"/>
                  <a:pt x="73562" y="-553"/>
                  <a:pt x="73562" y="970"/>
                </a:cubicBezTo>
                <a:lnTo>
                  <a:pt x="73562" y="107555"/>
                </a:lnTo>
                <a:cubicBezTo>
                  <a:pt x="73562" y="108698"/>
                  <a:pt x="73562" y="109174"/>
                  <a:pt x="71944" y="109174"/>
                </a:cubicBezTo>
                <a:lnTo>
                  <a:pt x="66039" y="109174"/>
                </a:lnTo>
                <a:cubicBezTo>
                  <a:pt x="64896" y="109174"/>
                  <a:pt x="64419" y="108698"/>
                  <a:pt x="64419" y="107555"/>
                </a:cubicBezTo>
                <a:lnTo>
                  <a:pt x="64419" y="58787"/>
                </a:lnTo>
                <a:cubicBezTo>
                  <a:pt x="64514" y="58320"/>
                  <a:pt x="64133" y="57892"/>
                  <a:pt x="63657" y="57835"/>
                </a:cubicBezTo>
                <a:cubicBezTo>
                  <a:pt x="63562" y="57825"/>
                  <a:pt x="63562" y="57825"/>
                  <a:pt x="63467" y="57835"/>
                </a:cubicBezTo>
                <a:lnTo>
                  <a:pt x="9175" y="57835"/>
                </a:lnTo>
                <a:cubicBezTo>
                  <a:pt x="8698" y="57777"/>
                  <a:pt x="8316" y="58111"/>
                  <a:pt x="8221" y="58587"/>
                </a:cubicBezTo>
                <a:cubicBezTo>
                  <a:pt x="8221" y="58654"/>
                  <a:pt x="8221" y="58720"/>
                  <a:pt x="8221" y="58787"/>
                </a:cubicBezTo>
                <a:lnTo>
                  <a:pt x="8221" y="107555"/>
                </a:lnTo>
                <a:cubicBezTo>
                  <a:pt x="8221" y="108698"/>
                  <a:pt x="8221" y="109174"/>
                  <a:pt x="6603" y="109174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7" name="Полилиния: фигура 16"/>
          <p:cNvSpPr/>
          <p:nvPr userDrawn="1"/>
        </p:nvSpPr>
        <p:spPr>
          <a:xfrm>
            <a:off x="1616752" y="6322065"/>
            <a:ext cx="101653" cy="145544"/>
          </a:xfrm>
          <a:custGeom>
            <a:avLst/>
            <a:gdLst>
              <a:gd name="connsiteX0" fmla="*/ 602 w 77247"/>
              <a:gd name="connsiteY0" fmla="*/ 109192 h 110221"/>
              <a:gd name="connsiteX1" fmla="*/ -1018 w 77247"/>
              <a:gd name="connsiteY1" fmla="*/ 107573 h 110221"/>
              <a:gd name="connsiteX2" fmla="*/ -1018 w 77247"/>
              <a:gd name="connsiteY2" fmla="*/ 893 h 110221"/>
              <a:gd name="connsiteX3" fmla="*/ 602 w 77247"/>
              <a:gd name="connsiteY3" fmla="*/ -536 h 110221"/>
              <a:gd name="connsiteX4" fmla="*/ 6792 w 77247"/>
              <a:gd name="connsiteY4" fmla="*/ -536 h 110221"/>
              <a:gd name="connsiteX5" fmla="*/ 8221 w 77247"/>
              <a:gd name="connsiteY5" fmla="*/ 474 h 110221"/>
              <a:gd name="connsiteX6" fmla="*/ 8221 w 77247"/>
              <a:gd name="connsiteY6" fmla="*/ 893 h 110221"/>
              <a:gd name="connsiteX7" fmla="*/ 8221 w 77247"/>
              <a:gd name="connsiteY7" fmla="*/ 92714 h 110221"/>
              <a:gd name="connsiteX8" fmla="*/ 8221 w 77247"/>
              <a:gd name="connsiteY8" fmla="*/ 92714 h 110221"/>
              <a:gd name="connsiteX9" fmla="*/ 66705 w 77247"/>
              <a:gd name="connsiteY9" fmla="*/ -60 h 110221"/>
              <a:gd name="connsiteX10" fmla="*/ 67943 w 77247"/>
              <a:gd name="connsiteY10" fmla="*/ -60 h 110221"/>
              <a:gd name="connsiteX11" fmla="*/ 74610 w 77247"/>
              <a:gd name="connsiteY11" fmla="*/ -60 h 110221"/>
              <a:gd name="connsiteX12" fmla="*/ 76230 w 77247"/>
              <a:gd name="connsiteY12" fmla="*/ 1369 h 110221"/>
              <a:gd name="connsiteX13" fmla="*/ 76230 w 77247"/>
              <a:gd name="connsiteY13" fmla="*/ 108049 h 110221"/>
              <a:gd name="connsiteX14" fmla="*/ 74610 w 77247"/>
              <a:gd name="connsiteY14" fmla="*/ 109669 h 110221"/>
              <a:gd name="connsiteX15" fmla="*/ 68609 w 77247"/>
              <a:gd name="connsiteY15" fmla="*/ 109669 h 110221"/>
              <a:gd name="connsiteX16" fmla="*/ 66991 w 77247"/>
              <a:gd name="connsiteY16" fmla="*/ 108049 h 110221"/>
              <a:gd name="connsiteX17" fmla="*/ 66991 w 77247"/>
              <a:gd name="connsiteY17" fmla="*/ 16228 h 110221"/>
              <a:gd name="connsiteX18" fmla="*/ 66991 w 77247"/>
              <a:gd name="connsiteY18" fmla="*/ 16228 h 110221"/>
              <a:gd name="connsiteX19" fmla="*/ 8412 w 77247"/>
              <a:gd name="connsiteY19" fmla="*/ 109097 h 110221"/>
              <a:gd name="connsiteX20" fmla="*/ 7269 w 77247"/>
              <a:gd name="connsiteY20" fmla="*/ 109669 h 11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247" h="110221">
                <a:moveTo>
                  <a:pt x="602" y="109192"/>
                </a:moveTo>
                <a:cubicBezTo>
                  <a:pt x="-541" y="109192"/>
                  <a:pt x="-1018" y="108716"/>
                  <a:pt x="-1018" y="107573"/>
                </a:cubicBezTo>
                <a:lnTo>
                  <a:pt x="-1018" y="893"/>
                </a:lnTo>
                <a:cubicBezTo>
                  <a:pt x="-1018" y="-60"/>
                  <a:pt x="-1018" y="-536"/>
                  <a:pt x="602" y="-536"/>
                </a:cubicBezTo>
                <a:lnTo>
                  <a:pt x="6792" y="-536"/>
                </a:lnTo>
                <a:cubicBezTo>
                  <a:pt x="7460" y="-650"/>
                  <a:pt x="8126" y="-193"/>
                  <a:pt x="8221" y="474"/>
                </a:cubicBezTo>
                <a:cubicBezTo>
                  <a:pt x="8221" y="617"/>
                  <a:pt x="8221" y="760"/>
                  <a:pt x="8221" y="893"/>
                </a:cubicBezTo>
                <a:lnTo>
                  <a:pt x="8221" y="92714"/>
                </a:lnTo>
                <a:lnTo>
                  <a:pt x="8221" y="92714"/>
                </a:lnTo>
                <a:lnTo>
                  <a:pt x="66705" y="-60"/>
                </a:lnTo>
                <a:cubicBezTo>
                  <a:pt x="66705" y="-60"/>
                  <a:pt x="67277" y="-60"/>
                  <a:pt x="67943" y="-60"/>
                </a:cubicBezTo>
                <a:lnTo>
                  <a:pt x="74610" y="-60"/>
                </a:lnTo>
                <a:cubicBezTo>
                  <a:pt x="75753" y="-60"/>
                  <a:pt x="76230" y="-60"/>
                  <a:pt x="76230" y="1369"/>
                </a:cubicBezTo>
                <a:lnTo>
                  <a:pt x="76230" y="108049"/>
                </a:lnTo>
                <a:cubicBezTo>
                  <a:pt x="76230" y="109192"/>
                  <a:pt x="75753" y="109669"/>
                  <a:pt x="74610" y="109669"/>
                </a:cubicBezTo>
                <a:lnTo>
                  <a:pt x="68609" y="109669"/>
                </a:lnTo>
                <a:cubicBezTo>
                  <a:pt x="67466" y="109669"/>
                  <a:pt x="66991" y="109192"/>
                  <a:pt x="66991" y="108049"/>
                </a:cubicBezTo>
                <a:lnTo>
                  <a:pt x="66991" y="16228"/>
                </a:lnTo>
                <a:lnTo>
                  <a:pt x="66991" y="16228"/>
                </a:lnTo>
                <a:lnTo>
                  <a:pt x="8412" y="109097"/>
                </a:lnTo>
                <a:cubicBezTo>
                  <a:pt x="8412" y="109573"/>
                  <a:pt x="7746" y="109669"/>
                  <a:pt x="7269" y="109669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8" name="Полилиния: фигура 17"/>
          <p:cNvSpPr/>
          <p:nvPr userDrawn="1"/>
        </p:nvSpPr>
        <p:spPr>
          <a:xfrm>
            <a:off x="1742847" y="6322061"/>
            <a:ext cx="107923" cy="145551"/>
          </a:xfrm>
          <a:custGeom>
            <a:avLst/>
            <a:gdLst>
              <a:gd name="connsiteX0" fmla="*/ 602 w 82011"/>
              <a:gd name="connsiteY0" fmla="*/ 109673 h 110226"/>
              <a:gd name="connsiteX1" fmla="*/ -1018 w 82011"/>
              <a:gd name="connsiteY1" fmla="*/ 108053 h 110226"/>
              <a:gd name="connsiteX2" fmla="*/ -1018 w 82011"/>
              <a:gd name="connsiteY2" fmla="*/ 102625 h 110226"/>
              <a:gd name="connsiteX3" fmla="*/ 602 w 82011"/>
              <a:gd name="connsiteY3" fmla="*/ 101005 h 110226"/>
              <a:gd name="connsiteX4" fmla="*/ 2697 w 82011"/>
              <a:gd name="connsiteY4" fmla="*/ 101005 h 110226"/>
              <a:gd name="connsiteX5" fmla="*/ 10604 w 82011"/>
              <a:gd name="connsiteY5" fmla="*/ 99005 h 110226"/>
              <a:gd name="connsiteX6" fmla="*/ 15937 w 82011"/>
              <a:gd name="connsiteY6" fmla="*/ 89480 h 110226"/>
              <a:gd name="connsiteX7" fmla="*/ 24414 w 82011"/>
              <a:gd name="connsiteY7" fmla="*/ 69953 h 110226"/>
              <a:gd name="connsiteX8" fmla="*/ 32035 w 82011"/>
              <a:gd name="connsiteY8" fmla="*/ 59095 h 110226"/>
              <a:gd name="connsiteX9" fmla="*/ 32035 w 82011"/>
              <a:gd name="connsiteY9" fmla="*/ 58429 h 110226"/>
              <a:gd name="connsiteX10" fmla="*/ 7079 w 82011"/>
              <a:gd name="connsiteY10" fmla="*/ 31825 h 110226"/>
              <a:gd name="connsiteX11" fmla="*/ 7175 w 82011"/>
              <a:gd name="connsiteY11" fmla="*/ 29854 h 110226"/>
              <a:gd name="connsiteX12" fmla="*/ 35273 w 82011"/>
              <a:gd name="connsiteY12" fmla="*/ -531 h 110226"/>
              <a:gd name="connsiteX13" fmla="*/ 38988 w 82011"/>
              <a:gd name="connsiteY13" fmla="*/ -436 h 110226"/>
              <a:gd name="connsiteX14" fmla="*/ 79374 w 82011"/>
              <a:gd name="connsiteY14" fmla="*/ -436 h 110226"/>
              <a:gd name="connsiteX15" fmla="*/ 80993 w 82011"/>
              <a:gd name="connsiteY15" fmla="*/ 1088 h 110226"/>
              <a:gd name="connsiteX16" fmla="*/ 80993 w 82011"/>
              <a:gd name="connsiteY16" fmla="*/ 107577 h 110226"/>
              <a:gd name="connsiteX17" fmla="*/ 79374 w 82011"/>
              <a:gd name="connsiteY17" fmla="*/ 109196 h 110226"/>
              <a:gd name="connsiteX18" fmla="*/ 73373 w 82011"/>
              <a:gd name="connsiteY18" fmla="*/ 109196 h 110226"/>
              <a:gd name="connsiteX19" fmla="*/ 71753 w 82011"/>
              <a:gd name="connsiteY19" fmla="*/ 107577 h 110226"/>
              <a:gd name="connsiteX20" fmla="*/ 71753 w 82011"/>
              <a:gd name="connsiteY20" fmla="*/ 61477 h 110226"/>
              <a:gd name="connsiteX21" fmla="*/ 70801 w 82011"/>
              <a:gd name="connsiteY21" fmla="*/ 60428 h 110226"/>
              <a:gd name="connsiteX22" fmla="*/ 49656 w 82011"/>
              <a:gd name="connsiteY22" fmla="*/ 60428 h 110226"/>
              <a:gd name="connsiteX23" fmla="*/ 34987 w 82011"/>
              <a:gd name="connsiteY23" fmla="*/ 71002 h 110226"/>
              <a:gd name="connsiteX24" fmla="*/ 24891 w 82011"/>
              <a:gd name="connsiteY24" fmla="*/ 94528 h 110226"/>
              <a:gd name="connsiteX25" fmla="*/ 5269 w 82011"/>
              <a:gd name="connsiteY25" fmla="*/ 109673 h 110226"/>
              <a:gd name="connsiteX26" fmla="*/ 70801 w 82011"/>
              <a:gd name="connsiteY26" fmla="*/ 51761 h 110226"/>
              <a:gd name="connsiteX27" fmla="*/ 71753 w 82011"/>
              <a:gd name="connsiteY27" fmla="*/ 51009 h 110226"/>
              <a:gd name="connsiteX28" fmla="*/ 71753 w 82011"/>
              <a:gd name="connsiteY28" fmla="*/ 50809 h 110226"/>
              <a:gd name="connsiteX29" fmla="*/ 71753 w 82011"/>
              <a:gd name="connsiteY29" fmla="*/ 9470 h 110226"/>
              <a:gd name="connsiteX30" fmla="*/ 70801 w 82011"/>
              <a:gd name="connsiteY30" fmla="*/ 8518 h 110226"/>
              <a:gd name="connsiteX31" fmla="*/ 40131 w 82011"/>
              <a:gd name="connsiteY31" fmla="*/ 8518 h 110226"/>
              <a:gd name="connsiteX32" fmla="*/ 16318 w 82011"/>
              <a:gd name="connsiteY32" fmla="*/ 28291 h 110226"/>
              <a:gd name="connsiteX33" fmla="*/ 36035 w 82011"/>
              <a:gd name="connsiteY33" fmla="*/ 52142 h 110226"/>
              <a:gd name="connsiteX34" fmla="*/ 40131 w 82011"/>
              <a:gd name="connsiteY34" fmla="*/ 52142 h 11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011" h="110226">
                <a:moveTo>
                  <a:pt x="602" y="109673"/>
                </a:moveTo>
                <a:cubicBezTo>
                  <a:pt x="-541" y="109673"/>
                  <a:pt x="-1018" y="109673"/>
                  <a:pt x="-1018" y="108053"/>
                </a:cubicBezTo>
                <a:lnTo>
                  <a:pt x="-1018" y="102625"/>
                </a:lnTo>
                <a:cubicBezTo>
                  <a:pt x="-1018" y="101481"/>
                  <a:pt x="-1018" y="101005"/>
                  <a:pt x="602" y="101005"/>
                </a:cubicBezTo>
                <a:lnTo>
                  <a:pt x="2697" y="101005"/>
                </a:lnTo>
                <a:cubicBezTo>
                  <a:pt x="5460" y="101339"/>
                  <a:pt x="8318" y="100634"/>
                  <a:pt x="10604" y="99005"/>
                </a:cubicBezTo>
                <a:cubicBezTo>
                  <a:pt x="12985" y="96205"/>
                  <a:pt x="14794" y="92966"/>
                  <a:pt x="15937" y="89480"/>
                </a:cubicBezTo>
                <a:lnTo>
                  <a:pt x="24414" y="69953"/>
                </a:lnTo>
                <a:cubicBezTo>
                  <a:pt x="26034" y="65753"/>
                  <a:pt x="28606" y="62020"/>
                  <a:pt x="32035" y="59095"/>
                </a:cubicBezTo>
                <a:lnTo>
                  <a:pt x="32035" y="58429"/>
                </a:lnTo>
                <a:cubicBezTo>
                  <a:pt x="17747" y="57981"/>
                  <a:pt x="6603" y="46075"/>
                  <a:pt x="7079" y="31825"/>
                </a:cubicBezTo>
                <a:cubicBezTo>
                  <a:pt x="7079" y="31168"/>
                  <a:pt x="7079" y="30510"/>
                  <a:pt x="7175" y="29854"/>
                </a:cubicBezTo>
                <a:cubicBezTo>
                  <a:pt x="6507" y="13718"/>
                  <a:pt x="19081" y="116"/>
                  <a:pt x="35273" y="-531"/>
                </a:cubicBezTo>
                <a:cubicBezTo>
                  <a:pt x="36511" y="-579"/>
                  <a:pt x="37750" y="-550"/>
                  <a:pt x="38988" y="-436"/>
                </a:cubicBezTo>
                <a:lnTo>
                  <a:pt x="79374" y="-436"/>
                </a:lnTo>
                <a:cubicBezTo>
                  <a:pt x="80517" y="-436"/>
                  <a:pt x="80993" y="-436"/>
                  <a:pt x="80993" y="1088"/>
                </a:cubicBezTo>
                <a:lnTo>
                  <a:pt x="80993" y="107577"/>
                </a:lnTo>
                <a:cubicBezTo>
                  <a:pt x="80993" y="108720"/>
                  <a:pt x="80993" y="109196"/>
                  <a:pt x="79374" y="109196"/>
                </a:cubicBezTo>
                <a:lnTo>
                  <a:pt x="73373" y="109196"/>
                </a:lnTo>
                <a:cubicBezTo>
                  <a:pt x="72230" y="109196"/>
                  <a:pt x="71753" y="108720"/>
                  <a:pt x="71753" y="107577"/>
                </a:cubicBezTo>
                <a:lnTo>
                  <a:pt x="71753" y="61477"/>
                </a:lnTo>
                <a:cubicBezTo>
                  <a:pt x="71753" y="60810"/>
                  <a:pt x="71753" y="60428"/>
                  <a:pt x="70801" y="60428"/>
                </a:cubicBezTo>
                <a:lnTo>
                  <a:pt x="49656" y="60428"/>
                </a:lnTo>
                <a:cubicBezTo>
                  <a:pt x="42988" y="60419"/>
                  <a:pt x="37082" y="64677"/>
                  <a:pt x="34987" y="71002"/>
                </a:cubicBezTo>
                <a:lnTo>
                  <a:pt x="24891" y="94528"/>
                </a:lnTo>
                <a:cubicBezTo>
                  <a:pt x="20413" y="105387"/>
                  <a:pt x="15366" y="109673"/>
                  <a:pt x="5269" y="109673"/>
                </a:cubicBezTo>
                <a:close/>
                <a:moveTo>
                  <a:pt x="70801" y="51761"/>
                </a:moveTo>
                <a:cubicBezTo>
                  <a:pt x="71278" y="51818"/>
                  <a:pt x="71658" y="51485"/>
                  <a:pt x="71753" y="51009"/>
                </a:cubicBezTo>
                <a:cubicBezTo>
                  <a:pt x="71753" y="50942"/>
                  <a:pt x="71753" y="50875"/>
                  <a:pt x="71753" y="50809"/>
                </a:cubicBezTo>
                <a:lnTo>
                  <a:pt x="71753" y="9470"/>
                </a:lnTo>
                <a:cubicBezTo>
                  <a:pt x="71753" y="8803"/>
                  <a:pt x="71753" y="8518"/>
                  <a:pt x="70801" y="8518"/>
                </a:cubicBezTo>
                <a:lnTo>
                  <a:pt x="40131" y="8518"/>
                </a:lnTo>
                <a:cubicBezTo>
                  <a:pt x="28129" y="7393"/>
                  <a:pt x="17366" y="16242"/>
                  <a:pt x="16318" y="28291"/>
                </a:cubicBezTo>
                <a:cubicBezTo>
                  <a:pt x="15175" y="40331"/>
                  <a:pt x="24033" y="51018"/>
                  <a:pt x="36035" y="52142"/>
                </a:cubicBezTo>
                <a:cubicBezTo>
                  <a:pt x="37368" y="52266"/>
                  <a:pt x="38797" y="52266"/>
                  <a:pt x="40131" y="52142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19" name="Полилиния: фигура 18"/>
          <p:cNvSpPr/>
          <p:nvPr userDrawn="1"/>
        </p:nvSpPr>
        <p:spPr>
          <a:xfrm>
            <a:off x="2103656" y="6307062"/>
            <a:ext cx="90437" cy="146839"/>
          </a:xfrm>
          <a:custGeom>
            <a:avLst/>
            <a:gdLst>
              <a:gd name="connsiteX0" fmla="*/ -685 w 68724"/>
              <a:gd name="connsiteY0" fmla="*/ 94456 h 111201"/>
              <a:gd name="connsiteX1" fmla="*/ 172 w 68724"/>
              <a:gd name="connsiteY1" fmla="*/ 92170 h 111201"/>
              <a:gd name="connsiteX2" fmla="*/ 38272 w 68724"/>
              <a:gd name="connsiteY2" fmla="*/ 46259 h 111201"/>
              <a:gd name="connsiteX3" fmla="*/ 44749 w 68724"/>
              <a:gd name="connsiteY3" fmla="*/ 31115 h 111201"/>
              <a:gd name="connsiteX4" fmla="*/ 34368 w 68724"/>
              <a:gd name="connsiteY4" fmla="*/ 18579 h 111201"/>
              <a:gd name="connsiteX5" fmla="*/ 32748 w 68724"/>
              <a:gd name="connsiteY5" fmla="*/ 18542 h 111201"/>
              <a:gd name="connsiteX6" fmla="*/ 19889 w 68724"/>
              <a:gd name="connsiteY6" fmla="*/ 31495 h 111201"/>
              <a:gd name="connsiteX7" fmla="*/ 18079 w 68724"/>
              <a:gd name="connsiteY7" fmla="*/ 32734 h 111201"/>
              <a:gd name="connsiteX8" fmla="*/ 363 w 68724"/>
              <a:gd name="connsiteY8" fmla="*/ 29876 h 111201"/>
              <a:gd name="connsiteX9" fmla="*/ -971 w 68724"/>
              <a:gd name="connsiteY9" fmla="*/ 27876 h 111201"/>
              <a:gd name="connsiteX10" fmla="*/ 9221 w 68724"/>
              <a:gd name="connsiteY10" fmla="*/ 7683 h 111201"/>
              <a:gd name="connsiteX11" fmla="*/ 33605 w 68724"/>
              <a:gd name="connsiteY11" fmla="*/ -508 h 111201"/>
              <a:gd name="connsiteX12" fmla="*/ 58180 w 68724"/>
              <a:gd name="connsiteY12" fmla="*/ 8350 h 111201"/>
              <a:gd name="connsiteX13" fmla="*/ 67705 w 68724"/>
              <a:gd name="connsiteY13" fmla="*/ 30829 h 111201"/>
              <a:gd name="connsiteX14" fmla="*/ 56560 w 68724"/>
              <a:gd name="connsiteY14" fmla="*/ 57404 h 111201"/>
              <a:gd name="connsiteX15" fmla="*/ 27985 w 68724"/>
              <a:gd name="connsiteY15" fmla="*/ 91503 h 111201"/>
              <a:gd name="connsiteX16" fmla="*/ 27985 w 68724"/>
              <a:gd name="connsiteY16" fmla="*/ 91503 h 111201"/>
              <a:gd name="connsiteX17" fmla="*/ 66085 w 68724"/>
              <a:gd name="connsiteY17" fmla="*/ 91503 h 111201"/>
              <a:gd name="connsiteX18" fmla="*/ 67705 w 68724"/>
              <a:gd name="connsiteY18" fmla="*/ 93027 h 111201"/>
              <a:gd name="connsiteX19" fmla="*/ 67705 w 68724"/>
              <a:gd name="connsiteY19" fmla="*/ 109029 h 111201"/>
              <a:gd name="connsiteX20" fmla="*/ 66085 w 68724"/>
              <a:gd name="connsiteY20" fmla="*/ 110648 h 111201"/>
              <a:gd name="connsiteX21" fmla="*/ 839 w 68724"/>
              <a:gd name="connsiteY21" fmla="*/ 110648 h 111201"/>
              <a:gd name="connsiteX22" fmla="*/ -780 w 68724"/>
              <a:gd name="connsiteY22" fmla="*/ 109029 h 1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724" h="111201">
                <a:moveTo>
                  <a:pt x="-685" y="94456"/>
                </a:moveTo>
                <a:cubicBezTo>
                  <a:pt x="-685" y="93627"/>
                  <a:pt x="-304" y="92827"/>
                  <a:pt x="172" y="92170"/>
                </a:cubicBezTo>
                <a:lnTo>
                  <a:pt x="38272" y="46259"/>
                </a:lnTo>
                <a:cubicBezTo>
                  <a:pt x="42273" y="42202"/>
                  <a:pt x="44559" y="36801"/>
                  <a:pt x="44749" y="31115"/>
                </a:cubicBezTo>
                <a:cubicBezTo>
                  <a:pt x="45320" y="24780"/>
                  <a:pt x="40653" y="19161"/>
                  <a:pt x="34368" y="18579"/>
                </a:cubicBezTo>
                <a:cubicBezTo>
                  <a:pt x="33795" y="18532"/>
                  <a:pt x="33319" y="18513"/>
                  <a:pt x="32748" y="18542"/>
                </a:cubicBezTo>
                <a:cubicBezTo>
                  <a:pt x="25223" y="18542"/>
                  <a:pt x="20842" y="22923"/>
                  <a:pt x="19889" y="31495"/>
                </a:cubicBezTo>
                <a:cubicBezTo>
                  <a:pt x="19889" y="32543"/>
                  <a:pt x="19222" y="32924"/>
                  <a:pt x="18079" y="32734"/>
                </a:cubicBezTo>
                <a:lnTo>
                  <a:pt x="363" y="29876"/>
                </a:lnTo>
                <a:cubicBezTo>
                  <a:pt x="-780" y="29876"/>
                  <a:pt x="-1162" y="29019"/>
                  <a:pt x="-971" y="27876"/>
                </a:cubicBezTo>
                <a:cubicBezTo>
                  <a:pt x="-399" y="20056"/>
                  <a:pt x="3316" y="12798"/>
                  <a:pt x="9221" y="7683"/>
                </a:cubicBezTo>
                <a:cubicBezTo>
                  <a:pt x="15984" y="1977"/>
                  <a:pt x="24747" y="-947"/>
                  <a:pt x="33605" y="-508"/>
                </a:cubicBezTo>
                <a:cubicBezTo>
                  <a:pt x="42654" y="-975"/>
                  <a:pt x="51512" y="2216"/>
                  <a:pt x="58180" y="8350"/>
                </a:cubicBezTo>
                <a:cubicBezTo>
                  <a:pt x="64370" y="14170"/>
                  <a:pt x="67799" y="22333"/>
                  <a:pt x="67705" y="30829"/>
                </a:cubicBezTo>
                <a:cubicBezTo>
                  <a:pt x="67419" y="40763"/>
                  <a:pt x="63418" y="50231"/>
                  <a:pt x="56560" y="57404"/>
                </a:cubicBezTo>
                <a:lnTo>
                  <a:pt x="27985" y="91503"/>
                </a:lnTo>
                <a:lnTo>
                  <a:pt x="27985" y="91503"/>
                </a:lnTo>
                <a:lnTo>
                  <a:pt x="66085" y="91503"/>
                </a:lnTo>
                <a:cubicBezTo>
                  <a:pt x="67228" y="91503"/>
                  <a:pt x="67705" y="91503"/>
                  <a:pt x="67705" y="93027"/>
                </a:cubicBezTo>
                <a:lnTo>
                  <a:pt x="67705" y="109029"/>
                </a:lnTo>
                <a:cubicBezTo>
                  <a:pt x="67705" y="110172"/>
                  <a:pt x="67228" y="110648"/>
                  <a:pt x="66085" y="110648"/>
                </a:cubicBezTo>
                <a:lnTo>
                  <a:pt x="839" y="110648"/>
                </a:lnTo>
                <a:cubicBezTo>
                  <a:pt x="-304" y="110648"/>
                  <a:pt x="-780" y="110172"/>
                  <a:pt x="-780" y="109029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20" name="Полилиния: фигура 19"/>
          <p:cNvSpPr/>
          <p:nvPr userDrawn="1"/>
        </p:nvSpPr>
        <p:spPr>
          <a:xfrm>
            <a:off x="2219938" y="6306330"/>
            <a:ext cx="94329" cy="151257"/>
          </a:xfrm>
          <a:custGeom>
            <a:avLst/>
            <a:gdLst>
              <a:gd name="connsiteX0" fmla="*/ -845 w 71681"/>
              <a:gd name="connsiteY0" fmla="*/ 56721 h 114547"/>
              <a:gd name="connsiteX1" fmla="*/ 1631 w 71681"/>
              <a:gd name="connsiteY1" fmla="*/ 22526 h 114547"/>
              <a:gd name="connsiteX2" fmla="*/ 47541 w 71681"/>
              <a:gd name="connsiteY2" fmla="*/ 1742 h 114547"/>
              <a:gd name="connsiteX3" fmla="*/ 68306 w 71681"/>
              <a:gd name="connsiteY3" fmla="*/ 22526 h 114547"/>
              <a:gd name="connsiteX4" fmla="*/ 68306 w 71681"/>
              <a:gd name="connsiteY4" fmla="*/ 90915 h 114547"/>
              <a:gd name="connsiteX5" fmla="*/ 22395 w 71681"/>
              <a:gd name="connsiteY5" fmla="*/ 111699 h 114547"/>
              <a:gd name="connsiteX6" fmla="*/ 1631 w 71681"/>
              <a:gd name="connsiteY6" fmla="*/ 90915 h 114547"/>
              <a:gd name="connsiteX7" fmla="*/ -845 w 71681"/>
              <a:gd name="connsiteY7" fmla="*/ 56721 h 114547"/>
              <a:gd name="connsiteX8" fmla="*/ 34683 w 71681"/>
              <a:gd name="connsiteY8" fmla="*/ 94344 h 114547"/>
              <a:gd name="connsiteX9" fmla="*/ 45827 w 71681"/>
              <a:gd name="connsiteY9" fmla="*/ 86915 h 114547"/>
              <a:gd name="connsiteX10" fmla="*/ 45827 w 71681"/>
              <a:gd name="connsiteY10" fmla="*/ 26526 h 114547"/>
              <a:gd name="connsiteX11" fmla="*/ 30015 w 71681"/>
              <a:gd name="connsiteY11" fmla="*/ 20087 h 114547"/>
              <a:gd name="connsiteX12" fmla="*/ 23538 w 71681"/>
              <a:gd name="connsiteY12" fmla="*/ 26526 h 114547"/>
              <a:gd name="connsiteX13" fmla="*/ 23538 w 71681"/>
              <a:gd name="connsiteY13" fmla="*/ 86915 h 114547"/>
              <a:gd name="connsiteX14" fmla="*/ 34778 w 71681"/>
              <a:gd name="connsiteY14" fmla="*/ 94344 h 11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681" h="114547">
                <a:moveTo>
                  <a:pt x="-845" y="56721"/>
                </a:moveTo>
                <a:cubicBezTo>
                  <a:pt x="-1418" y="45262"/>
                  <a:pt x="-559" y="33784"/>
                  <a:pt x="1631" y="22526"/>
                </a:cubicBezTo>
                <a:cubicBezTo>
                  <a:pt x="8584" y="4114"/>
                  <a:pt x="29159" y="-5192"/>
                  <a:pt x="47541" y="1742"/>
                </a:cubicBezTo>
                <a:cubicBezTo>
                  <a:pt x="57161" y="5361"/>
                  <a:pt x="64687" y="12934"/>
                  <a:pt x="68306" y="22526"/>
                </a:cubicBezTo>
                <a:cubicBezTo>
                  <a:pt x="71449" y="45214"/>
                  <a:pt x="71449" y="68227"/>
                  <a:pt x="68306" y="90915"/>
                </a:cubicBezTo>
                <a:cubicBezTo>
                  <a:pt x="61353" y="109327"/>
                  <a:pt x="40779" y="118633"/>
                  <a:pt x="22395" y="111699"/>
                </a:cubicBezTo>
                <a:cubicBezTo>
                  <a:pt x="12775" y="108079"/>
                  <a:pt x="5251" y="100507"/>
                  <a:pt x="1631" y="90915"/>
                </a:cubicBezTo>
                <a:cubicBezTo>
                  <a:pt x="-559" y="79656"/>
                  <a:pt x="-1418" y="68179"/>
                  <a:pt x="-845" y="56721"/>
                </a:cubicBezTo>
                <a:close/>
                <a:moveTo>
                  <a:pt x="34683" y="94344"/>
                </a:moveTo>
                <a:cubicBezTo>
                  <a:pt x="39731" y="94878"/>
                  <a:pt x="44398" y="91753"/>
                  <a:pt x="45827" y="86915"/>
                </a:cubicBezTo>
                <a:cubicBezTo>
                  <a:pt x="47636" y="66826"/>
                  <a:pt x="47636" y="46614"/>
                  <a:pt x="45827" y="26526"/>
                </a:cubicBezTo>
                <a:cubicBezTo>
                  <a:pt x="43255" y="20373"/>
                  <a:pt x="36112" y="17487"/>
                  <a:pt x="30015" y="20087"/>
                </a:cubicBezTo>
                <a:cubicBezTo>
                  <a:pt x="27062" y="21316"/>
                  <a:pt x="24776" y="23621"/>
                  <a:pt x="23538" y="26526"/>
                </a:cubicBezTo>
                <a:cubicBezTo>
                  <a:pt x="21919" y="46624"/>
                  <a:pt x="21919" y="66817"/>
                  <a:pt x="23538" y="86915"/>
                </a:cubicBezTo>
                <a:cubicBezTo>
                  <a:pt x="24967" y="91792"/>
                  <a:pt x="29729" y="94925"/>
                  <a:pt x="34778" y="94344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21" name="Полилиния: фигура 20"/>
          <p:cNvSpPr/>
          <p:nvPr userDrawn="1"/>
        </p:nvSpPr>
        <p:spPr>
          <a:xfrm>
            <a:off x="2340121" y="6307691"/>
            <a:ext cx="90751" cy="146839"/>
          </a:xfrm>
          <a:custGeom>
            <a:avLst/>
            <a:gdLst>
              <a:gd name="connsiteX0" fmla="*/ -1018 w 68962"/>
              <a:gd name="connsiteY0" fmla="*/ 93979 h 111201"/>
              <a:gd name="connsiteX1" fmla="*/ -255 w 68962"/>
              <a:gd name="connsiteY1" fmla="*/ 91693 h 111201"/>
              <a:gd name="connsiteX2" fmla="*/ 37845 w 68962"/>
              <a:gd name="connsiteY2" fmla="*/ 45783 h 111201"/>
              <a:gd name="connsiteX3" fmla="*/ 44321 w 68962"/>
              <a:gd name="connsiteY3" fmla="*/ 30638 h 111201"/>
              <a:gd name="connsiteX4" fmla="*/ 33939 w 68962"/>
              <a:gd name="connsiteY4" fmla="*/ 18103 h 111201"/>
              <a:gd name="connsiteX5" fmla="*/ 32415 w 68962"/>
              <a:gd name="connsiteY5" fmla="*/ 18065 h 111201"/>
              <a:gd name="connsiteX6" fmla="*/ 19461 w 68962"/>
              <a:gd name="connsiteY6" fmla="*/ 31019 h 111201"/>
              <a:gd name="connsiteX7" fmla="*/ 17652 w 68962"/>
              <a:gd name="connsiteY7" fmla="*/ 32258 h 111201"/>
              <a:gd name="connsiteX8" fmla="*/ 602 w 68962"/>
              <a:gd name="connsiteY8" fmla="*/ 29876 h 111201"/>
              <a:gd name="connsiteX9" fmla="*/ -732 w 68962"/>
              <a:gd name="connsiteY9" fmla="*/ 27876 h 111201"/>
              <a:gd name="connsiteX10" fmla="*/ 9461 w 68962"/>
              <a:gd name="connsiteY10" fmla="*/ 7683 h 111201"/>
              <a:gd name="connsiteX11" fmla="*/ 33844 w 68962"/>
              <a:gd name="connsiteY11" fmla="*/ -508 h 111201"/>
              <a:gd name="connsiteX12" fmla="*/ 58418 w 68962"/>
              <a:gd name="connsiteY12" fmla="*/ 8350 h 111201"/>
              <a:gd name="connsiteX13" fmla="*/ 67943 w 68962"/>
              <a:gd name="connsiteY13" fmla="*/ 30829 h 111201"/>
              <a:gd name="connsiteX14" fmla="*/ 56800 w 68962"/>
              <a:gd name="connsiteY14" fmla="*/ 57404 h 111201"/>
              <a:gd name="connsiteX15" fmla="*/ 28225 w 68962"/>
              <a:gd name="connsiteY15" fmla="*/ 91503 h 111201"/>
              <a:gd name="connsiteX16" fmla="*/ 28225 w 68962"/>
              <a:gd name="connsiteY16" fmla="*/ 91503 h 111201"/>
              <a:gd name="connsiteX17" fmla="*/ 66325 w 68962"/>
              <a:gd name="connsiteY17" fmla="*/ 91503 h 111201"/>
              <a:gd name="connsiteX18" fmla="*/ 67943 w 68962"/>
              <a:gd name="connsiteY18" fmla="*/ 93027 h 111201"/>
              <a:gd name="connsiteX19" fmla="*/ 67943 w 68962"/>
              <a:gd name="connsiteY19" fmla="*/ 109029 h 111201"/>
              <a:gd name="connsiteX20" fmla="*/ 66325 w 68962"/>
              <a:gd name="connsiteY20" fmla="*/ 110648 h 111201"/>
              <a:gd name="connsiteX21" fmla="*/ 602 w 68962"/>
              <a:gd name="connsiteY21" fmla="*/ 110648 h 111201"/>
              <a:gd name="connsiteX22" fmla="*/ -1018 w 68962"/>
              <a:gd name="connsiteY22" fmla="*/ 109029 h 1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962" h="111201">
                <a:moveTo>
                  <a:pt x="-1018" y="93979"/>
                </a:moveTo>
                <a:cubicBezTo>
                  <a:pt x="-1018" y="93160"/>
                  <a:pt x="-732" y="92360"/>
                  <a:pt x="-255" y="91693"/>
                </a:cubicBezTo>
                <a:lnTo>
                  <a:pt x="37845" y="45783"/>
                </a:lnTo>
                <a:cubicBezTo>
                  <a:pt x="41845" y="41726"/>
                  <a:pt x="44131" y="36325"/>
                  <a:pt x="44321" y="30638"/>
                </a:cubicBezTo>
                <a:cubicBezTo>
                  <a:pt x="44893" y="24295"/>
                  <a:pt x="40226" y="18685"/>
                  <a:pt x="33939" y="18103"/>
                </a:cubicBezTo>
                <a:cubicBezTo>
                  <a:pt x="33367" y="18056"/>
                  <a:pt x="32892" y="18046"/>
                  <a:pt x="32415" y="18065"/>
                </a:cubicBezTo>
                <a:cubicBezTo>
                  <a:pt x="24796" y="18065"/>
                  <a:pt x="20413" y="22447"/>
                  <a:pt x="19461" y="31019"/>
                </a:cubicBezTo>
                <a:cubicBezTo>
                  <a:pt x="19461" y="32067"/>
                  <a:pt x="18795" y="32448"/>
                  <a:pt x="17652" y="32258"/>
                </a:cubicBezTo>
                <a:lnTo>
                  <a:pt x="602" y="29876"/>
                </a:lnTo>
                <a:cubicBezTo>
                  <a:pt x="-541" y="29876"/>
                  <a:pt x="-827" y="29019"/>
                  <a:pt x="-732" y="27876"/>
                </a:cubicBezTo>
                <a:cubicBezTo>
                  <a:pt x="-64" y="20065"/>
                  <a:pt x="3555" y="12817"/>
                  <a:pt x="9461" y="7683"/>
                </a:cubicBezTo>
                <a:cubicBezTo>
                  <a:pt x="16223" y="1977"/>
                  <a:pt x="24986" y="-947"/>
                  <a:pt x="33844" y="-508"/>
                </a:cubicBezTo>
                <a:cubicBezTo>
                  <a:pt x="42892" y="-975"/>
                  <a:pt x="51751" y="2216"/>
                  <a:pt x="58418" y="8350"/>
                </a:cubicBezTo>
                <a:cubicBezTo>
                  <a:pt x="64610" y="14170"/>
                  <a:pt x="68038" y="22333"/>
                  <a:pt x="67943" y="30829"/>
                </a:cubicBezTo>
                <a:cubicBezTo>
                  <a:pt x="67658" y="40763"/>
                  <a:pt x="63657" y="50231"/>
                  <a:pt x="56800" y="57404"/>
                </a:cubicBezTo>
                <a:lnTo>
                  <a:pt x="28225" y="91503"/>
                </a:lnTo>
                <a:lnTo>
                  <a:pt x="28225" y="91503"/>
                </a:lnTo>
                <a:lnTo>
                  <a:pt x="66325" y="91503"/>
                </a:lnTo>
                <a:cubicBezTo>
                  <a:pt x="67467" y="91503"/>
                  <a:pt x="67943" y="91503"/>
                  <a:pt x="67943" y="93027"/>
                </a:cubicBezTo>
                <a:lnTo>
                  <a:pt x="67943" y="109029"/>
                </a:lnTo>
                <a:cubicBezTo>
                  <a:pt x="67943" y="110172"/>
                  <a:pt x="67943" y="110648"/>
                  <a:pt x="66325" y="110648"/>
                </a:cubicBezTo>
                <a:lnTo>
                  <a:pt x="602" y="110648"/>
                </a:lnTo>
                <a:cubicBezTo>
                  <a:pt x="-541" y="110648"/>
                  <a:pt x="-1018" y="110172"/>
                  <a:pt x="-1018" y="109029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22" name="Полилиния: фигура 21"/>
          <p:cNvSpPr/>
          <p:nvPr userDrawn="1"/>
        </p:nvSpPr>
        <p:spPr>
          <a:xfrm>
            <a:off x="2452837" y="6309507"/>
            <a:ext cx="101623" cy="144268"/>
          </a:xfrm>
          <a:custGeom>
            <a:avLst/>
            <a:gdLst>
              <a:gd name="connsiteX0" fmla="*/ 673 w 77224"/>
              <a:gd name="connsiteY0" fmla="*/ 93176 h 109254"/>
              <a:gd name="connsiteX1" fmla="*/ -946 w 77224"/>
              <a:gd name="connsiteY1" fmla="*/ 91557 h 109254"/>
              <a:gd name="connsiteX2" fmla="*/ -946 w 77224"/>
              <a:gd name="connsiteY2" fmla="*/ 75174 h 109254"/>
              <a:gd name="connsiteX3" fmla="*/ -946 w 77224"/>
              <a:gd name="connsiteY3" fmla="*/ 73173 h 109254"/>
              <a:gd name="connsiteX4" fmla="*/ 32011 w 77224"/>
              <a:gd name="connsiteY4" fmla="*/ 688 h 109254"/>
              <a:gd name="connsiteX5" fmla="*/ 34297 w 77224"/>
              <a:gd name="connsiteY5" fmla="*/ -550 h 109254"/>
              <a:gd name="connsiteX6" fmla="*/ 54776 w 77224"/>
              <a:gd name="connsiteY6" fmla="*/ -550 h 109254"/>
              <a:gd name="connsiteX7" fmla="*/ 55919 w 77224"/>
              <a:gd name="connsiteY7" fmla="*/ 974 h 109254"/>
              <a:gd name="connsiteX8" fmla="*/ 22961 w 77224"/>
              <a:gd name="connsiteY8" fmla="*/ 73173 h 109254"/>
              <a:gd name="connsiteX9" fmla="*/ 22961 w 77224"/>
              <a:gd name="connsiteY9" fmla="*/ 73173 h 109254"/>
              <a:gd name="connsiteX10" fmla="*/ 43154 w 77224"/>
              <a:gd name="connsiteY10" fmla="*/ 73173 h 109254"/>
              <a:gd name="connsiteX11" fmla="*/ 44108 w 77224"/>
              <a:gd name="connsiteY11" fmla="*/ 72221 h 109254"/>
              <a:gd name="connsiteX12" fmla="*/ 44108 w 77224"/>
              <a:gd name="connsiteY12" fmla="*/ 48503 h 109254"/>
              <a:gd name="connsiteX13" fmla="*/ 45726 w 77224"/>
              <a:gd name="connsiteY13" fmla="*/ 46884 h 109254"/>
              <a:gd name="connsiteX14" fmla="*/ 64776 w 77224"/>
              <a:gd name="connsiteY14" fmla="*/ 46884 h 109254"/>
              <a:gd name="connsiteX15" fmla="*/ 66396 w 77224"/>
              <a:gd name="connsiteY15" fmla="*/ 48503 h 109254"/>
              <a:gd name="connsiteX16" fmla="*/ 66396 w 77224"/>
              <a:gd name="connsiteY16" fmla="*/ 72221 h 109254"/>
              <a:gd name="connsiteX17" fmla="*/ 67348 w 77224"/>
              <a:gd name="connsiteY17" fmla="*/ 73173 h 109254"/>
              <a:gd name="connsiteX18" fmla="*/ 74587 w 77224"/>
              <a:gd name="connsiteY18" fmla="*/ 73173 h 109254"/>
              <a:gd name="connsiteX19" fmla="*/ 76207 w 77224"/>
              <a:gd name="connsiteY19" fmla="*/ 74792 h 109254"/>
              <a:gd name="connsiteX20" fmla="*/ 76207 w 77224"/>
              <a:gd name="connsiteY20" fmla="*/ 91080 h 109254"/>
              <a:gd name="connsiteX21" fmla="*/ 74587 w 77224"/>
              <a:gd name="connsiteY21" fmla="*/ 92700 h 109254"/>
              <a:gd name="connsiteX22" fmla="*/ 67348 w 77224"/>
              <a:gd name="connsiteY22" fmla="*/ 92700 h 109254"/>
              <a:gd name="connsiteX23" fmla="*/ 66396 w 77224"/>
              <a:gd name="connsiteY23" fmla="*/ 93747 h 109254"/>
              <a:gd name="connsiteX24" fmla="*/ 66396 w 77224"/>
              <a:gd name="connsiteY24" fmla="*/ 107082 h 109254"/>
              <a:gd name="connsiteX25" fmla="*/ 64776 w 77224"/>
              <a:gd name="connsiteY25" fmla="*/ 108701 h 109254"/>
              <a:gd name="connsiteX26" fmla="*/ 45726 w 77224"/>
              <a:gd name="connsiteY26" fmla="*/ 108701 h 109254"/>
              <a:gd name="connsiteX27" fmla="*/ 44108 w 77224"/>
              <a:gd name="connsiteY27" fmla="*/ 107082 h 109254"/>
              <a:gd name="connsiteX28" fmla="*/ 44108 w 77224"/>
              <a:gd name="connsiteY28" fmla="*/ 93747 h 109254"/>
              <a:gd name="connsiteX29" fmla="*/ 43154 w 77224"/>
              <a:gd name="connsiteY29" fmla="*/ 92700 h 1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224" h="109254">
                <a:moveTo>
                  <a:pt x="673" y="93176"/>
                </a:moveTo>
                <a:cubicBezTo>
                  <a:pt x="-470" y="93176"/>
                  <a:pt x="-946" y="93176"/>
                  <a:pt x="-946" y="91557"/>
                </a:cubicBezTo>
                <a:lnTo>
                  <a:pt x="-946" y="75174"/>
                </a:lnTo>
                <a:cubicBezTo>
                  <a:pt x="-1042" y="74507"/>
                  <a:pt x="-1042" y="73840"/>
                  <a:pt x="-946" y="73173"/>
                </a:cubicBezTo>
                <a:lnTo>
                  <a:pt x="32011" y="688"/>
                </a:lnTo>
                <a:cubicBezTo>
                  <a:pt x="32486" y="-122"/>
                  <a:pt x="33345" y="-598"/>
                  <a:pt x="34297" y="-550"/>
                </a:cubicBezTo>
                <a:lnTo>
                  <a:pt x="54776" y="-550"/>
                </a:lnTo>
                <a:cubicBezTo>
                  <a:pt x="55919" y="-550"/>
                  <a:pt x="56204" y="-550"/>
                  <a:pt x="55919" y="974"/>
                </a:cubicBezTo>
                <a:lnTo>
                  <a:pt x="22961" y="73173"/>
                </a:lnTo>
                <a:lnTo>
                  <a:pt x="22961" y="73173"/>
                </a:lnTo>
                <a:lnTo>
                  <a:pt x="43154" y="73173"/>
                </a:lnTo>
                <a:cubicBezTo>
                  <a:pt x="43822" y="73173"/>
                  <a:pt x="44108" y="73173"/>
                  <a:pt x="44108" y="72221"/>
                </a:cubicBezTo>
                <a:lnTo>
                  <a:pt x="44108" y="48503"/>
                </a:lnTo>
                <a:cubicBezTo>
                  <a:pt x="44108" y="47360"/>
                  <a:pt x="44583" y="46884"/>
                  <a:pt x="45726" y="46884"/>
                </a:cubicBezTo>
                <a:lnTo>
                  <a:pt x="64776" y="46884"/>
                </a:lnTo>
                <a:cubicBezTo>
                  <a:pt x="65919" y="46884"/>
                  <a:pt x="66396" y="46884"/>
                  <a:pt x="66396" y="48503"/>
                </a:cubicBezTo>
                <a:lnTo>
                  <a:pt x="66396" y="72221"/>
                </a:lnTo>
                <a:cubicBezTo>
                  <a:pt x="66396" y="72887"/>
                  <a:pt x="66396" y="73173"/>
                  <a:pt x="67348" y="73173"/>
                </a:cubicBezTo>
                <a:lnTo>
                  <a:pt x="74587" y="73173"/>
                </a:lnTo>
                <a:cubicBezTo>
                  <a:pt x="75730" y="73173"/>
                  <a:pt x="76207" y="73173"/>
                  <a:pt x="76207" y="74792"/>
                </a:cubicBezTo>
                <a:lnTo>
                  <a:pt x="76207" y="91080"/>
                </a:lnTo>
                <a:cubicBezTo>
                  <a:pt x="76207" y="92223"/>
                  <a:pt x="76207" y="92700"/>
                  <a:pt x="74587" y="92700"/>
                </a:cubicBezTo>
                <a:lnTo>
                  <a:pt x="67348" y="92700"/>
                </a:lnTo>
                <a:cubicBezTo>
                  <a:pt x="66682" y="92700"/>
                  <a:pt x="66396" y="92700"/>
                  <a:pt x="66396" y="93747"/>
                </a:cubicBezTo>
                <a:lnTo>
                  <a:pt x="66396" y="107082"/>
                </a:lnTo>
                <a:cubicBezTo>
                  <a:pt x="66396" y="108225"/>
                  <a:pt x="65919" y="108701"/>
                  <a:pt x="64776" y="108701"/>
                </a:cubicBezTo>
                <a:lnTo>
                  <a:pt x="45726" y="108701"/>
                </a:lnTo>
                <a:cubicBezTo>
                  <a:pt x="44583" y="108701"/>
                  <a:pt x="44108" y="108225"/>
                  <a:pt x="44108" y="107082"/>
                </a:cubicBezTo>
                <a:lnTo>
                  <a:pt x="44108" y="93747"/>
                </a:lnTo>
                <a:cubicBezTo>
                  <a:pt x="44108" y="93081"/>
                  <a:pt x="44108" y="92700"/>
                  <a:pt x="43154" y="92700"/>
                </a:cubicBezTo>
                <a:close/>
              </a:path>
            </a:pathLst>
          </a:custGeom>
          <a:solidFill>
            <a:srgbClr val="0E54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23" name="Полилиния: фигура 22"/>
          <p:cNvSpPr/>
          <p:nvPr userDrawn="1"/>
        </p:nvSpPr>
        <p:spPr>
          <a:xfrm>
            <a:off x="1966714" y="6276307"/>
            <a:ext cx="12535" cy="222875"/>
          </a:xfrm>
          <a:custGeom>
            <a:avLst/>
            <a:gdLst>
              <a:gd name="connsiteX0" fmla="*/ 0 w 9525"/>
              <a:gd name="connsiteY0" fmla="*/ 0 h 168783"/>
              <a:gd name="connsiteX1" fmla="*/ 0 w 9525"/>
              <a:gd name="connsiteY1" fmla="*/ 168783 h 16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68783">
                <a:moveTo>
                  <a:pt x="0" y="0"/>
                </a:moveTo>
                <a:lnTo>
                  <a:pt x="0" y="168783"/>
                </a:lnTo>
              </a:path>
            </a:pathLst>
          </a:custGeom>
          <a:solidFill>
            <a:srgbClr val="002060"/>
          </a:solidFill>
          <a:ln w="9525" cap="flat">
            <a:solidFill>
              <a:srgbClr val="0E5456"/>
            </a:solidFill>
            <a:prstDash val="solid"/>
            <a:miter/>
          </a:ln>
        </p:spPr>
        <p:txBody>
          <a:bodyPr rtlCol="0" anchor="ctr"/>
          <a:lstStyle/>
          <a:p>
            <a:endParaRPr lang="ru-RU" sz="2400">
              <a:solidFill>
                <a:srgbClr val="0E5456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985" y="173765"/>
            <a:ext cx="11208231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2400" b="1">
                <a:solidFill>
                  <a:srgbClr val="0E545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689"/>
          <a:stretch>
            <a:fillRect/>
          </a:stretch>
        </p:blipFill>
        <p:spPr>
          <a:xfrm>
            <a:off x="8960982" y="5961780"/>
            <a:ext cx="2118945" cy="6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14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7"/>
          <p:cNvSpPr/>
          <p:nvPr userDrawn="1"/>
        </p:nvSpPr>
        <p:spPr>
          <a:xfrm>
            <a:off x="291050" y="152625"/>
            <a:ext cx="10681365" cy="908579"/>
          </a:xfrm>
          <a:custGeom>
            <a:avLst/>
            <a:gdLst>
              <a:gd name="connsiteX0" fmla="*/ 0 w 8678609"/>
              <a:gd name="connsiteY0" fmla="*/ 0 h 908578"/>
              <a:gd name="connsiteX1" fmla="*/ 8678609 w 8678609"/>
              <a:gd name="connsiteY1" fmla="*/ 0 h 908578"/>
              <a:gd name="connsiteX2" fmla="*/ 8678609 w 8678609"/>
              <a:gd name="connsiteY2" fmla="*/ 908578 h 908578"/>
              <a:gd name="connsiteX3" fmla="*/ 0 w 8678609"/>
              <a:gd name="connsiteY3" fmla="*/ 908578 h 908578"/>
              <a:gd name="connsiteX4" fmla="*/ 0 w 8678609"/>
              <a:gd name="connsiteY4" fmla="*/ 0 h 908578"/>
              <a:gd name="connsiteX0-1" fmla="*/ 8678609 w 8770049"/>
              <a:gd name="connsiteY0-2" fmla="*/ 908578 h 1000018"/>
              <a:gd name="connsiteX1-3" fmla="*/ 0 w 8770049"/>
              <a:gd name="connsiteY1-4" fmla="*/ 908578 h 1000018"/>
              <a:gd name="connsiteX2-5" fmla="*/ 0 w 8770049"/>
              <a:gd name="connsiteY2-6" fmla="*/ 0 h 1000018"/>
              <a:gd name="connsiteX3-7" fmla="*/ 8678609 w 8770049"/>
              <a:gd name="connsiteY3-8" fmla="*/ 0 h 1000018"/>
              <a:gd name="connsiteX4-9" fmla="*/ 8770049 w 8770049"/>
              <a:gd name="connsiteY4-10" fmla="*/ 1000018 h 1000018"/>
              <a:gd name="connsiteX0-11" fmla="*/ 8678609 w 8678609"/>
              <a:gd name="connsiteY0-12" fmla="*/ 908578 h 908578"/>
              <a:gd name="connsiteX1-13" fmla="*/ 0 w 8678609"/>
              <a:gd name="connsiteY1-14" fmla="*/ 908578 h 908578"/>
              <a:gd name="connsiteX2-15" fmla="*/ 0 w 8678609"/>
              <a:gd name="connsiteY2-16" fmla="*/ 0 h 908578"/>
              <a:gd name="connsiteX3-17" fmla="*/ 8678609 w 8678609"/>
              <a:gd name="connsiteY3-18" fmla="*/ 0 h 908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678609" h="908577">
                <a:moveTo>
                  <a:pt x="8678609" y="908578"/>
                </a:moveTo>
                <a:lnTo>
                  <a:pt x="0" y="908578"/>
                </a:lnTo>
                <a:lnTo>
                  <a:pt x="0" y="0"/>
                </a:lnTo>
                <a:lnTo>
                  <a:pt x="8678609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rtlCol="0" anchor="ctr"/>
          <a:lstStyle/>
          <a:p>
            <a:pPr algn="ctr"/>
            <a:endParaRPr lang="ru-RU" sz="240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1201177"/>
            <a:ext cx="12192000" cy="5656824"/>
          </a:xfrm>
          <a:prstGeom prst="rect">
            <a:avLst/>
          </a:prstGeom>
          <a:gradFill>
            <a:gsLst>
              <a:gs pos="559">
                <a:srgbClr val="009EBD"/>
              </a:gs>
              <a:gs pos="72000">
                <a:srgbClr val="13677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2602" y="319964"/>
            <a:ext cx="741241" cy="741241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985" y="173766"/>
            <a:ext cx="11208231" cy="97422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2400" b="1">
                <a:solidFill>
                  <a:srgbClr val="0E545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2C043-9034-9A98-FA26-19EDE11EA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FF0499-F34A-4036-B2ED-BBED8B6E1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397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 sz="3600" b="0" i="0" u="none" strike="noStrike">
                <a:latin typeface="Century Gothic"/>
              </a:rP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" sz="2000" b="0" i="0" u="none" strike="noStrike">
                <a:latin typeface="Century Gothic"/>
              </a:rPr>
              <a:t>Образец текста</a:t>
            </a:r>
          </a:p>
          <a:p>
            <a:pPr lvl="1" rtl="0"/>
            <a:r>
              <a:rPr lang="en" sz="1800" b="0" i="0" u="none" strike="noStrike">
                <a:latin typeface="Century Gothic"/>
              </a:rPr>
              <a:t>Второй уровень</a:t>
            </a:r>
          </a:p>
          <a:p>
            <a:pPr lvl="2" rtl="0"/>
            <a:r>
              <a:rPr lang="en" sz="1600" b="0" i="0" u="none" strike="noStrike">
                <a:latin typeface="Century Gothic"/>
              </a:rPr>
              <a:t>Третий уровень</a:t>
            </a:r>
          </a:p>
          <a:p>
            <a:pPr lvl="3" rtl="0"/>
            <a:r>
              <a:rPr lang="en" sz="1400" b="0" i="0" u="none" strike="noStrike">
                <a:latin typeface="Century Gothic"/>
              </a:rPr>
              <a:t>Четвертый уровень</a:t>
            </a:r>
          </a:p>
          <a:p>
            <a:pPr lvl="4" rtl="0"/>
            <a:r>
              <a:rPr lang="en" sz="1400" b="0" i="0" u="none" strike="noStrike">
                <a:latin typeface="Century Gothic"/>
              </a:rP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en" sz="1000" b="0" i="0" u="none" strike="noStrike">
                <a:latin typeface="Century Gothic"/>
              </a:rPr>
              <a:t>7/26/24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en" sz="3200" b="0" i="0" u="none" strike="noStrike">
                <a:latin typeface="Century Gothic"/>
              </a:rPr>
              <a:t>‹#›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1" r:id="rId19"/>
    <p:sldLayoutId id="2147483672" r:id="rId20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chart" Target="../charts/chart8.xml"/><Relationship Id="rId10" Type="http://schemas.openxmlformats.org/officeDocument/2006/relationships/image" Target="../media/image10.png"/><Relationship Id="rId4" Type="http://schemas.openxmlformats.org/officeDocument/2006/relationships/chart" Target="../charts/chart7.xml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403" y="639851"/>
            <a:ext cx="4945127" cy="1628336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rtl="0"/>
            <a:r>
              <a:rPr lang="en" sz="2400" b="1" i="0" u="none" strike="noStrike" dirty="0">
                <a:solidFill>
                  <a:srgbClr val="D9D9D9"/>
                </a:solidFill>
                <a:latin typeface="Arial Narrow"/>
                <a:cs typeface="Arial"/>
              </a:rPr>
              <a:t>PROMOTION AND EFFECTIVE ENGAGEMENT OF TOURISM-RELATED PPP (Public Private Partnership)</a:t>
            </a:r>
            <a:endParaRPr lang="ru-RU" sz="2400" b="1" i="0" u="none" strike="noStrike" dirty="0">
              <a:solidFill>
                <a:srgbClr val="D9D9D9"/>
              </a:solidFill>
              <a:latin typeface="Arial Narrow"/>
              <a:cs typeface="Arial"/>
            </a:endParaRPr>
          </a:p>
          <a:p>
            <a:pPr rtl="0"/>
            <a:r>
              <a:rPr lang="en" sz="2400" b="1" i="0" u="none" strike="noStrike" dirty="0">
                <a:solidFill>
                  <a:srgbClr val="D9D9D9"/>
                </a:solidFill>
                <a:latin typeface="Arial Narrow"/>
                <a:cs typeface="Arial"/>
              </a:rPr>
              <a:t>FOR ECONOMIC 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2402" y="2807447"/>
            <a:ext cx="2304256" cy="144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8800" b="1" i="0" u="none" strike="noStrike" dirty="0">
                <a:solidFill>
                  <a:srgbClr val="D9D9D9"/>
                </a:solidFill>
                <a:latin typeface="DIN Pro Medium"/>
                <a:cs typeface="DIN Pro Medium"/>
              </a:rPr>
              <a:t>‘24</a:t>
            </a:r>
            <a:endParaRPr lang="ru-RU" sz="8800" b="1" dirty="0">
              <a:solidFill>
                <a:srgbClr val="D9D9D9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3" y="4365003"/>
            <a:ext cx="1753085" cy="1753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8704F-39CC-6DFA-52E3-BAB9C3A2ABBC}"/>
              </a:ext>
            </a:extLst>
          </p:cNvPr>
          <p:cNvSpPr txBox="1"/>
          <p:nvPr/>
        </p:nvSpPr>
        <p:spPr>
          <a:xfrm>
            <a:off x="1069003" y="4652922"/>
            <a:ext cx="1053884" cy="1177245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rtlCol="0">
            <a:noAutofit/>
          </a:bodyPr>
          <a:lstStyle/>
          <a:p>
            <a:pPr rtl="0"/>
            <a:r>
              <a:rPr lang="en" sz="2400" b="1" i="0" u="none" strike="noStrike" dirty="0">
                <a:latin typeface="Arial Narrow"/>
                <a:cs typeface="Arial"/>
              </a:rPr>
              <a:t>SAINT PETERSBURG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1A17F-9A2E-617F-40F1-AB210AE4B70A}"/>
              </a:ext>
            </a:extLst>
          </p:cNvPr>
          <p:cNvSpPr txBox="1"/>
          <p:nvPr/>
        </p:nvSpPr>
        <p:spPr>
          <a:xfrm>
            <a:off x="4512402" y="4207912"/>
            <a:ext cx="7067875" cy="2277109"/>
          </a:xfrm>
          <a:prstGeom prst="rect">
            <a:avLst/>
          </a:prstGeom>
          <a:noFill/>
        </p:spPr>
        <p:txBody>
          <a:bodyPr wrap="square" lIns="0" tIns="180000" rIns="0" rtlCol="0">
            <a:noAutofit/>
          </a:bodyPr>
          <a:lstStyle/>
          <a:p>
            <a:pPr rtl="0">
              <a:lnSpc>
                <a:spcPts val="8020"/>
              </a:lnSpc>
            </a:pPr>
            <a:r>
              <a:rPr lang="en" sz="9600" b="1" i="0" u="none" strike="noStrike" dirty="0">
                <a:solidFill>
                  <a:srgbClr val="000000"/>
                </a:solidFill>
                <a:latin typeface="Arial Narrow"/>
                <a:cs typeface="Arial"/>
              </a:rPr>
              <a:t>SAINT PETERSBURG</a:t>
            </a:r>
          </a:p>
        </p:txBody>
      </p:sp>
    </p:spTree>
    <p:extLst>
      <p:ext uri="{BB962C8B-B14F-4D97-AF65-F5344CB8AC3E}">
        <p14:creationId xmlns:p14="http://schemas.microsoft.com/office/powerpoint/2010/main" val="29701833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rtl="0"/>
            <a:r>
              <a:rPr lang="en" sz="2000" b="0" i="0" u="none" strike="noStrike" dirty="0">
                <a:solidFill>
                  <a:srgbClr val="0D89A8"/>
                </a:solidFill>
                <a:latin typeface="Arial"/>
                <a:cs typeface="Arial"/>
              </a:rPr>
              <a:t>  </a:t>
            </a:r>
            <a:r>
              <a:rPr lang="en" sz="2000" b="1" i="0" u="none" strike="noStrike" dirty="0">
                <a:solidFill>
                  <a:srgbClr val="0D89A8"/>
                </a:solidFill>
                <a:latin typeface="Arial"/>
                <a:cs typeface="Arial"/>
              </a:rPr>
              <a:t>Complex tourist project "The Theme Park of Pushkin's fairy tales "</a:t>
            </a:r>
            <a:r>
              <a:rPr lang="en" sz="2000" b="1" i="0" u="none" strike="noStrike" dirty="0" err="1">
                <a:solidFill>
                  <a:srgbClr val="0D89A8"/>
                </a:solidFill>
                <a:latin typeface="Arial"/>
                <a:cs typeface="Arial"/>
              </a:rPr>
              <a:t>Lukomorye</a:t>
            </a:r>
            <a:r>
              <a:rPr lang="en" sz="2000" b="1" i="0" u="none" strike="noStrike" dirty="0">
                <a:solidFill>
                  <a:srgbClr val="0D89A8"/>
                </a:solidFill>
                <a:latin typeface="Arial"/>
                <a:cs typeface="Arial"/>
              </a:rPr>
              <a:t>” (Strategic Project)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" y="1289777"/>
            <a:ext cx="6518845" cy="354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921" y="1479665"/>
            <a:ext cx="4916557" cy="2343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" sz="2000" b="1" i="0" u="none" strike="noStrike">
                <a:solidFill>
                  <a:srgbClr val="0F496F"/>
                </a:solidFill>
                <a:latin typeface="Arial"/>
                <a:cs typeface="Arial"/>
              </a:rPr>
              <a:t>Construction of an amusement park - interactive center of A.S. Pushkin's fairy tales "Lukomorye" and a 4* hotel offering 120 rooms in the town of Pushkin.</a:t>
            </a:r>
            <a:r>
              <a:rPr lang="en" sz="1400" b="1" i="0" u="none" strike="noStrike">
                <a:solidFill>
                  <a:srgbClr val="F2F2F2"/>
                </a:solidFill>
                <a:latin typeface="Arial Black"/>
              </a:rPr>
              <a:t> 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00000"/>
                </a:solidFill>
                <a:latin typeface="Arial"/>
                <a:cs typeface="Arial"/>
              </a:rPr>
              <a:t>10</a:t>
            </a:r>
            <a:endParaRPr lang="ru-RU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83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6" y="923330"/>
            <a:ext cx="3939108" cy="2219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34" y="922127"/>
            <a:ext cx="3773979" cy="2221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7" y="3923606"/>
            <a:ext cx="3574472" cy="2454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en" sz="1800" b="0" i="0" u="none" strike="noStrike">
                <a:solidFill>
                  <a:srgbClr val="0D89A8"/>
                </a:solidFill>
                <a:latin typeface="Arial"/>
                <a:cs typeface="Arial"/>
              </a:rPr>
              <a:t>   </a:t>
            </a:r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Complex tourist project "The Theme Park of Pushkin's fairy tales "Lukomorye"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1840" y="3225338"/>
            <a:ext cx="603504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2000" b="1" i="0" u="none" strike="noStrike">
                <a:solidFill>
                  <a:srgbClr val="0F496F"/>
                </a:solidFill>
                <a:latin typeface="Arial"/>
                <a:cs typeface="Arial"/>
              </a:rPr>
              <a:t>Project type - new construction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8778" y="4023360"/>
            <a:ext cx="3903086" cy="958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" sz="2000" b="1" i="0" u="none" strike="noStrike">
                <a:solidFill>
                  <a:srgbClr val="0F496F"/>
                </a:solidFill>
                <a:latin typeface="Arial"/>
                <a:cs typeface="Arial"/>
              </a:rPr>
              <a:t>The area of land plots is 11.5 hectares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136" y="4161859"/>
            <a:ext cx="2891704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2000" b="1" i="0" u="none" strike="noStrike">
                <a:solidFill>
                  <a:srgbClr val="0F496F"/>
                </a:solidFill>
                <a:latin typeface="Arial"/>
                <a:cs typeface="Arial"/>
              </a:rPr>
              <a:t>Room stock - 120 rooms</a:t>
            </a: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031313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984884"/>
            <a:ext cx="6591299" cy="39871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9550" y="2762250"/>
            <a:ext cx="3657600" cy="204787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en" sz="1400" b="0" i="0" u="none" strike="noStrike">
                <a:solidFill>
                  <a:srgbClr val="F2F2F2"/>
                </a:solidFill>
                <a:latin typeface="Arial Black"/>
              </a:rPr>
              <a:t>The project involves the reconstruction and operation of a facility for the provision of recreation and tourism for the public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</a:endParaRPr>
          </a:p>
          <a:p>
            <a:pPr rtl="0"/>
            <a:r>
              <a:rPr lang="en" sz="1800" b="0" i="0" u="none" strike="noStrike">
                <a:solidFill>
                  <a:srgbClr val="0D89A8"/>
                </a:solidFill>
                <a:latin typeface="Century Gothic"/>
              </a:rPr>
              <a:t>   </a:t>
            </a:r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Creation of a hotel and leisure complex</a:t>
            </a:r>
          </a:p>
          <a:p>
            <a:pPr rtl="0"/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   520 a, Primorskoye shosse, Zelenogorsk, St. Petersburg</a:t>
            </a:r>
          </a:p>
          <a:p>
            <a:pPr rtl="0"/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(PPP Project)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9550" y="1428750"/>
            <a:ext cx="397192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2000" b="1" i="0" u="none" strike="noStrike">
                <a:solidFill>
                  <a:srgbClr val="0F496F"/>
                </a:solidFill>
                <a:latin typeface="Arial"/>
                <a:cs typeface="Arial"/>
              </a:rPr>
              <a:t>The area of the territory no less than 7745 square metres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ru-RU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082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1174" y="4495800"/>
            <a:ext cx="8526608" cy="1498599"/>
          </a:xfrm>
        </p:spPr>
        <p:txBody>
          <a:bodyPr>
            <a:noAutofit/>
          </a:bodyPr>
          <a:lstStyle/>
          <a:p>
            <a:pPr rtl="0"/>
            <a:r>
              <a:rPr lang="en" sz="1600" b="0" i="0" u="none" strike="noStrike">
                <a:solidFill>
                  <a:srgbClr val="F2F2F2"/>
                </a:solidFill>
                <a:latin typeface="Arial Black"/>
                <a:cs typeface="Arial"/>
              </a:rPr>
              <a:t>The total number of rooms of the hotel facility - not less than 45 units.</a:t>
            </a:r>
            <a:endParaRPr lang="ru-RU" sz="160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rtl="0"/>
            <a:r>
              <a:rPr lang="en" sz="1800" b="1" i="0" u="none" strike="noStrike">
                <a:solidFill>
                  <a:srgbClr val="0D89A8"/>
                </a:solidFill>
                <a:latin typeface="Arial"/>
                <a:cs typeface="Arial"/>
              </a:rPr>
              <a:t>  </a:t>
            </a:r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Creation of a hotel and leisure complex</a:t>
            </a:r>
          </a:p>
          <a:p>
            <a:pPr rtl="0"/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  520 a, Primorskoye shosse, Zelenogorsk, St. Petersburg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984885"/>
            <a:ext cx="5400675" cy="3117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8" y="984885"/>
            <a:ext cx="5195577" cy="3117343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00000"/>
                </a:solidFill>
                <a:latin typeface="Arial"/>
                <a:cs typeface="Arial"/>
              </a:rPr>
              <a:t>13</a:t>
            </a:r>
            <a:endParaRPr lang="ru-RU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36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88FB477C-551B-A6C6-EBB7-6D0293FF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9" y="-20463"/>
            <a:ext cx="7254239" cy="1143000"/>
          </a:xfrm>
        </p:spPr>
        <p:txBody>
          <a:bodyPr>
            <a:noAutofit/>
          </a:bodyPr>
          <a:lstStyle/>
          <a:p>
            <a:pPr rtl="0">
              <a:spcBef>
                <a:spcPts val="800"/>
              </a:spcBef>
            </a:pPr>
            <a:r>
              <a:rPr lang="en" sz="2100" b="1" i="0" u="none" strike="noStrike">
                <a:latin typeface="Century Gothic"/>
              </a:rPr>
              <a:t>ACTIVITIES OF THE COMPETENCE CENTER IN THE FIELD OF TOURISM AND HOSPITALITY</a:t>
            </a:r>
            <a:endParaRPr lang="ru-RU" sz="2133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5181FA-47DD-CDC5-F55D-D9AE8EF8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Arial"/>
              </a:rPr>
              <a:t>14</a:t>
            </a: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5314EB-6E02-2873-CAFD-C00F7F000534}"/>
              </a:ext>
            </a:extLst>
          </p:cNvPr>
          <p:cNvSpPr/>
          <p:nvPr/>
        </p:nvSpPr>
        <p:spPr>
          <a:xfrm>
            <a:off x="0" y="5215102"/>
            <a:ext cx="2207568" cy="1086788"/>
          </a:xfrm>
          <a:prstGeom prst="rect">
            <a:avLst/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E3BC82-758D-3AE3-11D6-FEEFEB34B673}"/>
              </a:ext>
            </a:extLst>
          </p:cNvPr>
          <p:cNvSpPr/>
          <p:nvPr/>
        </p:nvSpPr>
        <p:spPr>
          <a:xfrm>
            <a:off x="0" y="3607754"/>
            <a:ext cx="1919536" cy="1325393"/>
          </a:xfrm>
          <a:prstGeom prst="rect">
            <a:avLst/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2A1BCEEA-DFB7-6592-56E6-C173A5C11BE3}"/>
              </a:ext>
            </a:extLst>
          </p:cNvPr>
          <p:cNvSpPr/>
          <p:nvPr/>
        </p:nvSpPr>
        <p:spPr>
          <a:xfrm>
            <a:off x="1439484" y="5216334"/>
            <a:ext cx="4913937" cy="1086788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1867"/>
              </a:lnSpc>
            </a:pPr>
            <a:endParaRPr lang="ru-RU" sz="1733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4B7DA7B8-99F3-ACD3-E1E9-373B9262D5D3}"/>
              </a:ext>
            </a:extLst>
          </p:cNvPr>
          <p:cNvSpPr/>
          <p:nvPr/>
        </p:nvSpPr>
        <p:spPr>
          <a:xfrm>
            <a:off x="1" y="3611747"/>
            <a:ext cx="6799235" cy="1356931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1867"/>
              </a:lnSpc>
            </a:pPr>
            <a:endParaRPr lang="ru-RU" sz="1733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2A0D05-52C4-31B5-5433-C916620A63AE}"/>
              </a:ext>
            </a:extLst>
          </p:cNvPr>
          <p:cNvSpPr/>
          <p:nvPr/>
        </p:nvSpPr>
        <p:spPr>
          <a:xfrm>
            <a:off x="7613510" y="4028161"/>
            <a:ext cx="1655034" cy="70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advanced training programs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803CC8-AB14-4CA7-EEBE-C57AC984A3CD}"/>
              </a:ext>
            </a:extLst>
          </p:cNvPr>
          <p:cNvSpPr/>
          <p:nvPr/>
        </p:nvSpPr>
        <p:spPr>
          <a:xfrm>
            <a:off x="10077591" y="3863864"/>
            <a:ext cx="1956151" cy="70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trainees who have successfully completed the training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04E19D-EB96-F0E6-09AF-5E776FF09493}"/>
              </a:ext>
            </a:extLst>
          </p:cNvPr>
          <p:cNvSpPr/>
          <p:nvPr/>
        </p:nvSpPr>
        <p:spPr>
          <a:xfrm>
            <a:off x="7551007" y="5569120"/>
            <a:ext cx="1661564" cy="5025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educational programs </a:t>
            </a:r>
          </a:p>
        </p:txBody>
      </p:sp>
      <p:sp>
        <p:nvSpPr>
          <p:cNvPr id="16" name="Полилиния: фигура 3">
            <a:extLst>
              <a:ext uri="{FF2B5EF4-FFF2-40B4-BE49-F238E27FC236}">
                <a16:creationId xmlns:a16="http://schemas.microsoft.com/office/drawing/2014/main" id="{88D76DDF-EB1B-19E7-2AA1-8F9EB8E81A1D}"/>
              </a:ext>
            </a:extLst>
          </p:cNvPr>
          <p:cNvSpPr/>
          <p:nvPr/>
        </p:nvSpPr>
        <p:spPr>
          <a:xfrm>
            <a:off x="6782620" y="5412454"/>
            <a:ext cx="712413" cy="696908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192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2600" b="0" i="0" u="none" strike="noStrike">
                <a:solidFill>
                  <a:srgbClr val="0A3B3C"/>
                </a:solidFill>
                <a:latin typeface="Arial Black"/>
              </a:rPr>
              <a:t>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F55BE4-F242-E8B6-198F-B172F793B52D}"/>
              </a:ext>
            </a:extLst>
          </p:cNvPr>
          <p:cNvSpPr/>
          <p:nvPr/>
        </p:nvSpPr>
        <p:spPr>
          <a:xfrm>
            <a:off x="10033600" y="5412454"/>
            <a:ext cx="2000142" cy="707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trainees who have successfully completed the training</a:t>
            </a:r>
          </a:p>
        </p:txBody>
      </p:sp>
      <p:sp>
        <p:nvSpPr>
          <p:cNvPr id="18" name="Полилиния: фигура 7">
            <a:extLst>
              <a:ext uri="{FF2B5EF4-FFF2-40B4-BE49-F238E27FC236}">
                <a16:creationId xmlns:a16="http://schemas.microsoft.com/office/drawing/2014/main" id="{FE81464B-584F-0095-AB01-D2E2AE04BD72}"/>
              </a:ext>
            </a:extLst>
          </p:cNvPr>
          <p:cNvSpPr/>
          <p:nvPr/>
        </p:nvSpPr>
        <p:spPr>
          <a:xfrm>
            <a:off x="9296448" y="4018178"/>
            <a:ext cx="711077" cy="693652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800" b="0" i="0" u="none" strike="noStrike">
                <a:solidFill>
                  <a:srgbClr val="0A3B3C"/>
                </a:solidFill>
                <a:latin typeface="Arial Black"/>
              </a:rPr>
              <a:t>1500</a:t>
            </a:r>
          </a:p>
        </p:txBody>
      </p:sp>
      <p:sp>
        <p:nvSpPr>
          <p:cNvPr id="19" name="Полилиния: фигура 7">
            <a:extLst>
              <a:ext uri="{FF2B5EF4-FFF2-40B4-BE49-F238E27FC236}">
                <a16:creationId xmlns:a16="http://schemas.microsoft.com/office/drawing/2014/main" id="{8487F4DF-2FAD-22DF-5BFF-2E4A22C824AB}"/>
              </a:ext>
            </a:extLst>
          </p:cNvPr>
          <p:cNvSpPr/>
          <p:nvPr/>
        </p:nvSpPr>
        <p:spPr>
          <a:xfrm>
            <a:off x="6782620" y="4063007"/>
            <a:ext cx="710496" cy="69308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192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2600" b="0" i="0" u="none" strike="noStrike">
                <a:solidFill>
                  <a:srgbClr val="0A3B3C"/>
                </a:solidFill>
                <a:latin typeface="Arial Black"/>
              </a:rPr>
              <a:t>9</a:t>
            </a:r>
          </a:p>
        </p:txBody>
      </p:sp>
      <p:sp>
        <p:nvSpPr>
          <p:cNvPr id="20" name="Полилиния: фигура 3">
            <a:extLst>
              <a:ext uri="{FF2B5EF4-FFF2-40B4-BE49-F238E27FC236}">
                <a16:creationId xmlns:a16="http://schemas.microsoft.com/office/drawing/2014/main" id="{90302308-BA75-F1D9-852C-5CF20C3DBD08}"/>
              </a:ext>
            </a:extLst>
          </p:cNvPr>
          <p:cNvSpPr/>
          <p:nvPr/>
        </p:nvSpPr>
        <p:spPr>
          <a:xfrm>
            <a:off x="9268543" y="5412453"/>
            <a:ext cx="709084" cy="693651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144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2100" b="0" i="0" u="none" strike="noStrike">
                <a:solidFill>
                  <a:srgbClr val="0A3B3C"/>
                </a:solidFill>
                <a:latin typeface="Arial Black"/>
              </a:rPr>
              <a:t>104</a:t>
            </a:r>
            <a:endParaRPr lang="ru-RU" sz="2133">
              <a:solidFill>
                <a:srgbClr val="0A3B3C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E9F941-B126-4FD8-B9F1-97E026075A69}"/>
              </a:ext>
            </a:extLst>
          </p:cNvPr>
          <p:cNvSpPr txBox="1"/>
          <p:nvPr/>
        </p:nvSpPr>
        <p:spPr>
          <a:xfrm>
            <a:off x="413704" y="3797769"/>
            <a:ext cx="5780284" cy="9848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600" b="0" i="0" u="none" strike="noStrike" dirty="0">
                <a:solidFill>
                  <a:srgbClr val="0A3B3C"/>
                </a:solidFill>
                <a:latin typeface="Arial"/>
                <a:ea typeface="Verdana"/>
                <a:cs typeface="Arial"/>
              </a:rPr>
              <a:t>Formation of innovative educational environment for upgrading and training of tourism and hospitality personnel for the tourism and education cluster on the basis of Russian software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5B6536-09DC-1317-C65D-248617C35964}"/>
              </a:ext>
            </a:extLst>
          </p:cNvPr>
          <p:cNvSpPr txBox="1"/>
          <p:nvPr/>
        </p:nvSpPr>
        <p:spPr>
          <a:xfrm>
            <a:off x="364198" y="5376923"/>
            <a:ext cx="5523550" cy="7386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600" b="1" i="0" u="none" strike="noStrike" dirty="0">
                <a:solidFill>
                  <a:srgbClr val="0A3B3C"/>
                </a:solidFill>
                <a:latin typeface="Arial"/>
                <a:ea typeface="Verdana"/>
                <a:cs typeface="Arial"/>
              </a:rPr>
              <a:t>A draft sectoral qualification framework has been developed and approved by the Ministry of Economic Development and federal authorities.</a:t>
            </a:r>
            <a:endParaRPr lang="ru-RU" sz="1600" b="1" dirty="0">
              <a:solidFill>
                <a:srgbClr val="0A3B3C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E12C7EF-9965-F6D4-1BA4-DFED45AF42AF}"/>
              </a:ext>
            </a:extLst>
          </p:cNvPr>
          <p:cNvSpPr/>
          <p:nvPr/>
        </p:nvSpPr>
        <p:spPr>
          <a:xfrm>
            <a:off x="6883254" y="3569976"/>
            <a:ext cx="4461221" cy="2974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FEDERAL FINANCING - RUB 95 mln.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F58C7A7-0208-03BD-6094-67ADBAE18B68}"/>
              </a:ext>
            </a:extLst>
          </p:cNvPr>
          <p:cNvSpPr/>
          <p:nvPr/>
        </p:nvSpPr>
        <p:spPr>
          <a:xfrm>
            <a:off x="6893032" y="3245832"/>
            <a:ext cx="5228248" cy="2974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REGIONAL FINANCING - RUB 5 mln.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A93BE0C-B0E7-B7A2-99A5-8E33418B8B2B}"/>
              </a:ext>
            </a:extLst>
          </p:cNvPr>
          <p:cNvSpPr/>
          <p:nvPr/>
        </p:nvSpPr>
        <p:spPr>
          <a:xfrm>
            <a:off x="-386396" y="1392124"/>
            <a:ext cx="6944957" cy="2974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600272" algn="just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protocols on cooperation with educational institutions: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A6442C9-B794-C05D-AFC9-151AD7DDA0DA}"/>
              </a:ext>
            </a:extLst>
          </p:cNvPr>
          <p:cNvSpPr/>
          <p:nvPr/>
        </p:nvSpPr>
        <p:spPr>
          <a:xfrm>
            <a:off x="143339" y="2086193"/>
            <a:ext cx="3181163" cy="15078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800"/>
              </a:spcAft>
            </a:pPr>
            <a:r>
              <a:rPr lang="en" sz="1800" b="1" i="0" u="none" strike="noStrike">
                <a:solidFill>
                  <a:srgbClr val="000000"/>
                </a:solidFill>
                <a:latin typeface="Arial"/>
                <a:ea typeface="Verdana"/>
              </a:rPr>
              <a:t>CIS</a:t>
            </a:r>
          </a:p>
          <a:p>
            <a:pPr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Belarus</a:t>
            </a:r>
          </a:p>
          <a:p>
            <a:pPr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Uzbekistan</a:t>
            </a:r>
          </a:p>
          <a:p>
            <a:pPr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Azerbaijan</a:t>
            </a:r>
          </a:p>
          <a:p>
            <a:pPr lvl="0"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Kyrgyzstan</a:t>
            </a:r>
          </a:p>
          <a:p>
            <a:pPr lvl="0"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Tajikistan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EF154E4-2C9E-CE35-3B14-1B0F6E188FB8}"/>
              </a:ext>
            </a:extLst>
          </p:cNvPr>
          <p:cNvSpPr/>
          <p:nvPr/>
        </p:nvSpPr>
        <p:spPr>
          <a:xfrm>
            <a:off x="3061573" y="2054656"/>
            <a:ext cx="3181163" cy="13027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800"/>
              </a:spcAft>
            </a:pPr>
            <a:r>
              <a:rPr lang="en" sz="1800" b="1" i="0" u="none" strike="noStrike">
                <a:solidFill>
                  <a:srgbClr val="000000"/>
                </a:solidFill>
                <a:latin typeface="Arial"/>
                <a:ea typeface="Verdana"/>
              </a:rPr>
              <a:t>BRICS+ Russian regions</a:t>
            </a:r>
          </a:p>
          <a:p>
            <a:pPr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India</a:t>
            </a:r>
          </a:p>
          <a:p>
            <a:pPr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The Republic of Cuba</a:t>
            </a:r>
          </a:p>
          <a:p>
            <a:pPr lvl="0" algn="ctr" rtl="0"/>
            <a:r>
              <a:rPr lang="en" sz="1300" b="1" i="0" u="none" strike="noStrike">
                <a:solidFill>
                  <a:srgbClr val="000000"/>
                </a:solidFill>
                <a:latin typeface="Arial"/>
                <a:ea typeface="Verdana"/>
              </a:rPr>
              <a:t>In progress: China, Vietnam, etc.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1D62EBB-BAC3-71B8-FE4D-400CAFCF658E}"/>
              </a:ext>
            </a:extLst>
          </p:cNvPr>
          <p:cNvGrpSpPr/>
          <p:nvPr/>
        </p:nvGrpSpPr>
        <p:grpSpPr>
          <a:xfrm>
            <a:off x="7157365" y="1372090"/>
            <a:ext cx="5028569" cy="1771753"/>
            <a:chOff x="5287204" y="1060042"/>
            <a:chExt cx="3856796" cy="1358894"/>
          </a:xfrm>
        </p:grpSpPr>
        <p:pic>
          <p:nvPicPr>
            <p:cNvPr id="25" name="Picture 6" descr="Специалисты сферы гостеприимства Санкт‑Петербурга повысят квалификацию -  Официальный сайт Администрации Санкт‑Петербурга">
              <a:extLst>
                <a:ext uri="{FF2B5EF4-FFF2-40B4-BE49-F238E27FC236}">
                  <a16:creationId xmlns:a16="http://schemas.microsoft.com/office/drawing/2014/main" id="{5F372850-63C4-788C-F70A-926991D31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6"/>
            <a:stretch>
              <a:fillRect/>
            </a:stretch>
          </p:blipFill>
          <p:spPr bwMode="auto">
            <a:xfrm>
              <a:off x="6976537" y="1061571"/>
              <a:ext cx="2167463" cy="135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«Центр компетенций» начал обучение по программам повышения квалификации в рамках национального проекта «Туризм и индустрия гостеприимства»">
              <a:extLst>
                <a:ext uri="{FF2B5EF4-FFF2-40B4-BE49-F238E27FC236}">
                  <a16:creationId xmlns:a16="http://schemas.microsoft.com/office/drawing/2014/main" id="{54C1BC20-3661-3412-6BF2-F093236D0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87204" y="1060042"/>
              <a:ext cx="1792723" cy="134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2AEE4C-9A11-0710-DFAF-39BAEC532B10}"/>
              </a:ext>
            </a:extLst>
          </p:cNvPr>
          <p:cNvSpPr txBox="1"/>
          <p:nvPr/>
        </p:nvSpPr>
        <p:spPr>
          <a:xfrm>
            <a:off x="11184651" y="506855"/>
            <a:ext cx="523705" cy="507831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" sz="1100" b="1" i="0" u="none" strike="noStrike">
                <a:latin typeface="Arial Narrow"/>
                <a:cs typeface="Arial"/>
              </a:rPr>
              <a:t>SAINT PETERSBURG</a:t>
            </a:r>
            <a:endParaRPr lang="ru-RU" sz="12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998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88FB477C-551B-A6C6-EBB7-6D0293FF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9" y="-20463"/>
            <a:ext cx="7254239" cy="1143000"/>
          </a:xfrm>
        </p:spPr>
        <p:txBody>
          <a:bodyPr>
            <a:noAutofit/>
          </a:bodyPr>
          <a:lstStyle/>
          <a:p>
            <a:pPr rtl="0">
              <a:spcBef>
                <a:spcPts val="800"/>
              </a:spcBef>
            </a:pPr>
            <a:r>
              <a:rPr lang="en" sz="2100" b="1" i="0" u="none" strike="noStrike">
                <a:latin typeface="Century Gothic"/>
              </a:rPr>
              <a:t>ACTIVITIES of JSC "Saint-Petersburg Agency for Medical Tourism Development"</a:t>
            </a:r>
            <a:endParaRPr lang="ru-RU" sz="2133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5181FA-47DD-CDC5-F55D-D9AE8EF8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Arial"/>
              </a:rPr>
              <a:t>15</a:t>
            </a: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5314EB-6E02-2873-CAFD-C00F7F000534}"/>
              </a:ext>
            </a:extLst>
          </p:cNvPr>
          <p:cNvSpPr/>
          <p:nvPr/>
        </p:nvSpPr>
        <p:spPr>
          <a:xfrm>
            <a:off x="0" y="5215102"/>
            <a:ext cx="2207568" cy="1086788"/>
          </a:xfrm>
          <a:prstGeom prst="rect">
            <a:avLst/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E3BC82-758D-3AE3-11D6-FEEFEB34B673}"/>
              </a:ext>
            </a:extLst>
          </p:cNvPr>
          <p:cNvSpPr/>
          <p:nvPr/>
        </p:nvSpPr>
        <p:spPr>
          <a:xfrm>
            <a:off x="0" y="3607754"/>
            <a:ext cx="1919536" cy="1325393"/>
          </a:xfrm>
          <a:prstGeom prst="rect">
            <a:avLst/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2A1BCEEA-DFB7-6592-56E6-C173A5C11BE3}"/>
              </a:ext>
            </a:extLst>
          </p:cNvPr>
          <p:cNvSpPr/>
          <p:nvPr/>
        </p:nvSpPr>
        <p:spPr>
          <a:xfrm>
            <a:off x="1439484" y="5216334"/>
            <a:ext cx="4913937" cy="1086788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1867"/>
              </a:lnSpc>
            </a:pPr>
            <a:endParaRPr lang="ru-RU" sz="1733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4B7DA7B8-99F3-ACD3-E1E9-373B9262D5D3}"/>
              </a:ext>
            </a:extLst>
          </p:cNvPr>
          <p:cNvSpPr/>
          <p:nvPr/>
        </p:nvSpPr>
        <p:spPr>
          <a:xfrm>
            <a:off x="1" y="3611747"/>
            <a:ext cx="6799235" cy="1356931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ts val="1867"/>
              </a:lnSpc>
            </a:pPr>
            <a:endParaRPr lang="ru-RU" sz="1733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2A0D05-52C4-31B5-5433-C916620A63AE}"/>
              </a:ext>
            </a:extLst>
          </p:cNvPr>
          <p:cNvSpPr/>
          <p:nvPr/>
        </p:nvSpPr>
        <p:spPr>
          <a:xfrm>
            <a:off x="8045037" y="4200278"/>
            <a:ext cx="1956151" cy="2974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300" b="0" i="0" u="none" strike="noStrike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healthcare facilities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803CC8-AB14-4CA7-EEBE-C57AC984A3CD}"/>
              </a:ext>
            </a:extLst>
          </p:cNvPr>
          <p:cNvSpPr/>
          <p:nvPr/>
        </p:nvSpPr>
        <p:spPr>
          <a:xfrm>
            <a:off x="7992513" y="5215102"/>
            <a:ext cx="1956151" cy="5025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qualified doctors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04E19D-EB96-F0E6-09AF-5E776FF09493}"/>
              </a:ext>
            </a:extLst>
          </p:cNvPr>
          <p:cNvSpPr/>
          <p:nvPr/>
        </p:nvSpPr>
        <p:spPr>
          <a:xfrm>
            <a:off x="10561129" y="5185913"/>
            <a:ext cx="1956151" cy="5025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foreign patients</a:t>
            </a:r>
          </a:p>
        </p:txBody>
      </p:sp>
      <p:sp>
        <p:nvSpPr>
          <p:cNvPr id="16" name="Полилиния: фигура 3">
            <a:extLst>
              <a:ext uri="{FF2B5EF4-FFF2-40B4-BE49-F238E27FC236}">
                <a16:creationId xmlns:a16="http://schemas.microsoft.com/office/drawing/2014/main" id="{88D76DDF-EB1B-19E7-2AA1-8F9EB8E81A1D}"/>
              </a:ext>
            </a:extLst>
          </p:cNvPr>
          <p:cNvSpPr/>
          <p:nvPr/>
        </p:nvSpPr>
        <p:spPr>
          <a:xfrm>
            <a:off x="10309171" y="3915015"/>
            <a:ext cx="1508457" cy="1002299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0" rIns="0" bIns="0" rtlCol="0" anchor="ctr">
            <a:noAutofit/>
          </a:bodyPr>
          <a:lstStyle/>
          <a:p>
            <a:pPr algn="ctr" rtl="0"/>
            <a:r>
              <a:rPr lang="en" sz="2600" b="0" i="0" u="none" strike="noStrike">
                <a:solidFill>
                  <a:srgbClr val="0A3B3C"/>
                </a:solidFill>
                <a:latin typeface="Arial Black"/>
              </a:rPr>
              <a:t>500k+</a:t>
            </a:r>
          </a:p>
        </p:txBody>
      </p:sp>
      <p:sp>
        <p:nvSpPr>
          <p:cNvPr id="18" name="Полилиния: фигура 7">
            <a:extLst>
              <a:ext uri="{FF2B5EF4-FFF2-40B4-BE49-F238E27FC236}">
                <a16:creationId xmlns:a16="http://schemas.microsoft.com/office/drawing/2014/main" id="{FE81464B-584F-0095-AB01-D2E2AE04BD72}"/>
              </a:ext>
            </a:extLst>
          </p:cNvPr>
          <p:cNvSpPr/>
          <p:nvPr/>
        </p:nvSpPr>
        <p:spPr>
          <a:xfrm>
            <a:off x="6984814" y="5198820"/>
            <a:ext cx="887787" cy="693652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800" b="0" i="0" u="none" strike="noStrike">
                <a:solidFill>
                  <a:srgbClr val="0A3B3C"/>
                </a:solidFill>
                <a:latin typeface="Arial Black"/>
              </a:rPr>
              <a:t>19 000</a:t>
            </a:r>
          </a:p>
        </p:txBody>
      </p:sp>
      <p:sp>
        <p:nvSpPr>
          <p:cNvPr id="19" name="Полилиния: фигура 7">
            <a:extLst>
              <a:ext uri="{FF2B5EF4-FFF2-40B4-BE49-F238E27FC236}">
                <a16:creationId xmlns:a16="http://schemas.microsoft.com/office/drawing/2014/main" id="{8487F4DF-2FAD-22DF-5BFF-2E4A22C824AB}"/>
              </a:ext>
            </a:extLst>
          </p:cNvPr>
          <p:cNvSpPr/>
          <p:nvPr/>
        </p:nvSpPr>
        <p:spPr>
          <a:xfrm>
            <a:off x="7026559" y="4002463"/>
            <a:ext cx="710496" cy="69308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192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2600" b="0" i="0" u="none" strike="noStrike">
                <a:solidFill>
                  <a:srgbClr val="0A3B3C"/>
                </a:solidFill>
                <a:latin typeface="Arial Black"/>
              </a:rPr>
              <a:t>585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E9F941-B126-4FD8-B9F1-97E026075A69}"/>
              </a:ext>
            </a:extLst>
          </p:cNvPr>
          <p:cNvSpPr txBox="1"/>
          <p:nvPr/>
        </p:nvSpPr>
        <p:spPr>
          <a:xfrm>
            <a:off x="413703" y="3797769"/>
            <a:ext cx="5655279" cy="49244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600" b="0" i="0" u="none" strike="noStrike">
                <a:solidFill>
                  <a:srgbClr val="0A3B3C"/>
                </a:solidFill>
                <a:latin typeface="Arial"/>
                <a:ea typeface="Verdana"/>
                <a:cs typeface="Arial"/>
              </a:rPr>
              <a:t>Finding clinics for the treatment period.</a:t>
            </a:r>
          </a:p>
          <a:p>
            <a:pPr rtl="0"/>
            <a:r>
              <a:rPr lang="en" sz="1600" b="0" i="0" u="none" strike="noStrike">
                <a:solidFill>
                  <a:srgbClr val="0A3B3C"/>
                </a:solidFill>
                <a:latin typeface="Arial"/>
                <a:ea typeface="Verdana"/>
                <a:cs typeface="Arial"/>
              </a:rPr>
              <a:t>All clinics undergo strict selection process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5B6536-09DC-1317-C65D-248617C35964}"/>
              </a:ext>
            </a:extLst>
          </p:cNvPr>
          <p:cNvSpPr txBox="1"/>
          <p:nvPr/>
        </p:nvSpPr>
        <p:spPr>
          <a:xfrm>
            <a:off x="413704" y="5338856"/>
            <a:ext cx="5410322" cy="8617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400" b="0" i="0" u="none" strike="noStrike">
                <a:latin typeface="Century Gothic"/>
              </a:rPr>
              <a:t>A city management structure providing organization of medical services to foreign and domestic medical tourists on a reimbursable basis in St. Petersburg clinics</a:t>
            </a:r>
            <a:endParaRPr lang="ru-RU" sz="1400">
              <a:solidFill>
                <a:srgbClr val="0A3B3C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A6442C9-B794-C05D-AFC9-151AD7DDA0DA}"/>
              </a:ext>
            </a:extLst>
          </p:cNvPr>
          <p:cNvSpPr/>
          <p:nvPr/>
        </p:nvSpPr>
        <p:spPr>
          <a:xfrm>
            <a:off x="143339" y="2086193"/>
            <a:ext cx="3181163" cy="954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800"/>
              </a:spcAft>
            </a:pPr>
            <a:r>
              <a:rPr lang="en" sz="1800" b="1" i="0" u="none" strike="noStrike">
                <a:solidFill>
                  <a:srgbClr val="000000"/>
                </a:solidFill>
                <a:latin typeface="Arial"/>
                <a:ea typeface="Verdana"/>
              </a:rPr>
              <a:t>High-value treatment from the best doctors in the country</a:t>
            </a:r>
            <a:endParaRPr lang="ru-RU" sz="1333" b="1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EF154E4-2C9E-CE35-3B14-1B0F6E188FB8}"/>
              </a:ext>
            </a:extLst>
          </p:cNvPr>
          <p:cNvSpPr/>
          <p:nvPr/>
        </p:nvSpPr>
        <p:spPr>
          <a:xfrm>
            <a:off x="3399618" y="2143705"/>
            <a:ext cx="3399618" cy="6669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spcAft>
                <a:spcPts val="800"/>
              </a:spcAft>
            </a:pPr>
            <a:r>
              <a:rPr lang="en" sz="1800" b="1" i="0" u="none" strike="noStrike">
                <a:solidFill>
                  <a:srgbClr val="000000"/>
                </a:solidFill>
                <a:latin typeface="Arial"/>
                <a:ea typeface="Verdana"/>
              </a:rPr>
              <a:t>You contract directly with the clinic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1D62EBB-BAC3-71B8-FE4D-400CAFCF658E}"/>
              </a:ext>
            </a:extLst>
          </p:cNvPr>
          <p:cNvGrpSpPr/>
          <p:nvPr/>
        </p:nvGrpSpPr>
        <p:grpSpPr>
          <a:xfrm>
            <a:off x="7157365" y="1372090"/>
            <a:ext cx="5028569" cy="1771753"/>
            <a:chOff x="5287204" y="1060042"/>
            <a:chExt cx="3856796" cy="1358894"/>
          </a:xfrm>
        </p:grpSpPr>
        <p:pic>
          <p:nvPicPr>
            <p:cNvPr id="25" name="Picture 6" descr="Специалисты сферы гостеприимства Санкт‑Петербурга повысят квалификацию -  Официальный сайт Администрации Санкт‑Петербурга">
              <a:extLst>
                <a:ext uri="{FF2B5EF4-FFF2-40B4-BE49-F238E27FC236}">
                  <a16:creationId xmlns:a16="http://schemas.microsoft.com/office/drawing/2014/main" id="{5F372850-63C4-788C-F70A-926991D31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6"/>
            <a:stretch>
              <a:fillRect/>
            </a:stretch>
          </p:blipFill>
          <p:spPr bwMode="auto">
            <a:xfrm>
              <a:off x="6976537" y="1061571"/>
              <a:ext cx="2167463" cy="135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«Центр компетенций» начал обучение по программам повышения квалификации в рамках национального проекта «Туризм и индустрия гостеприимства»">
              <a:extLst>
                <a:ext uri="{FF2B5EF4-FFF2-40B4-BE49-F238E27FC236}">
                  <a16:creationId xmlns:a16="http://schemas.microsoft.com/office/drawing/2014/main" id="{54C1BC20-3661-3412-6BF2-F093236D0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87204" y="1060042"/>
              <a:ext cx="1792723" cy="134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6526E5-DC24-D9AD-8D30-A72068577305}"/>
              </a:ext>
            </a:extLst>
          </p:cNvPr>
          <p:cNvSpPr txBox="1"/>
          <p:nvPr/>
        </p:nvSpPr>
        <p:spPr>
          <a:xfrm>
            <a:off x="11184651" y="506855"/>
            <a:ext cx="523705" cy="507831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" sz="1100" b="1" i="0" u="none" strike="noStrike">
                <a:latin typeface="Arial Narrow"/>
                <a:cs typeface="Arial"/>
              </a:rPr>
              <a:t>SAINT PETERSBURG</a:t>
            </a:r>
            <a:endParaRPr lang="ru-RU" sz="12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884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0393" y="4917165"/>
            <a:ext cx="2642466" cy="8670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rtl="0"/>
            <a:r>
              <a:rPr lang="en" sz="2600" b="1" i="0" u="none" strike="noStrike" dirty="0">
                <a:solidFill>
                  <a:srgbClr val="D9D9D9"/>
                </a:solidFill>
                <a:latin typeface="Arial Narrow"/>
                <a:cs typeface="Arial"/>
              </a:rPr>
              <a:t>THANK YOU FOR YOUR ATTENTION!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3" y="4365003"/>
            <a:ext cx="1753085" cy="1753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9376" y="878102"/>
            <a:ext cx="2234596" cy="144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8800" b="1" i="0" u="none" strike="noStrike">
                <a:solidFill>
                  <a:srgbClr val="D9D9D9"/>
                </a:solidFill>
                <a:latin typeface="DIN Pro Medium"/>
                <a:cs typeface="DIN Pro Medium"/>
              </a:rPr>
              <a:t>‘24</a:t>
            </a:r>
            <a:endParaRPr lang="ru-RU" sz="8800" b="1">
              <a:solidFill>
                <a:srgbClr val="D9D9D9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58" y="4917165"/>
            <a:ext cx="1734064" cy="17340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87" y="4917165"/>
            <a:ext cx="1734064" cy="1734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55" y="4917165"/>
            <a:ext cx="1703278" cy="1734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F0963B-8066-C51A-C9DF-2D282B767CB3}"/>
              </a:ext>
            </a:extLst>
          </p:cNvPr>
          <p:cNvSpPr txBox="1"/>
          <p:nvPr/>
        </p:nvSpPr>
        <p:spPr>
          <a:xfrm>
            <a:off x="1069003" y="4652922"/>
            <a:ext cx="1053884" cy="1177245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rtlCol="0">
            <a:noAutofit/>
          </a:bodyPr>
          <a:lstStyle/>
          <a:p>
            <a:pPr rtl="0"/>
            <a:r>
              <a:rPr lang="en" sz="2400" b="1" i="0" u="none" strike="noStrike">
                <a:latin typeface="Arial Narrow"/>
                <a:cs typeface="Arial"/>
              </a:rPr>
              <a:t>SAINT PETERSBURG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3DA39-967F-1079-6974-DA253C2208FB}"/>
              </a:ext>
            </a:extLst>
          </p:cNvPr>
          <p:cNvSpPr txBox="1"/>
          <p:nvPr/>
        </p:nvSpPr>
        <p:spPr>
          <a:xfrm>
            <a:off x="757763" y="2104780"/>
            <a:ext cx="6965210" cy="2233602"/>
          </a:xfrm>
          <a:prstGeom prst="rect">
            <a:avLst/>
          </a:prstGeom>
          <a:noFill/>
        </p:spPr>
        <p:txBody>
          <a:bodyPr wrap="square" lIns="0" tIns="180000" rIns="0" bIns="0" rtlCol="0">
            <a:noAutofit/>
          </a:bodyPr>
          <a:lstStyle/>
          <a:p>
            <a:pPr rtl="0">
              <a:lnSpc>
                <a:spcPts val="8020"/>
              </a:lnSpc>
            </a:pPr>
            <a:r>
              <a:rPr lang="en" sz="8800" b="1" i="0" u="none" strike="noStrike" dirty="0">
                <a:latin typeface="Arial Narrow"/>
                <a:cs typeface="Arial"/>
              </a:rPr>
              <a:t>SAINT PETERSBURG</a:t>
            </a:r>
          </a:p>
        </p:txBody>
      </p:sp>
    </p:spTree>
    <p:extLst>
      <p:ext uri="{BB962C8B-B14F-4D97-AF65-F5344CB8AC3E}">
        <p14:creationId xmlns:p14="http://schemas.microsoft.com/office/powerpoint/2010/main" val="25275422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Arial"/>
              </a:rPr>
              <a:t>2</a:t>
            </a:r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2C14FA0-ED62-5DF3-4A1B-43797512839D}"/>
              </a:ext>
            </a:extLst>
          </p:cNvPr>
          <p:cNvCxnSpPr/>
          <p:nvPr/>
        </p:nvCxnSpPr>
        <p:spPr>
          <a:xfrm flipH="1" flipV="1">
            <a:off x="601661" y="3293930"/>
            <a:ext cx="21732" cy="2585985"/>
          </a:xfrm>
          <a:prstGeom prst="line">
            <a:avLst/>
          </a:prstGeom>
          <a:ln w="12700">
            <a:solidFill>
              <a:srgbClr val="5BC2D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F34B69-9327-B347-0A8A-CD980DA1B034}"/>
              </a:ext>
            </a:extLst>
          </p:cNvPr>
          <p:cNvSpPr txBox="1"/>
          <p:nvPr/>
        </p:nvSpPr>
        <p:spPr>
          <a:xfrm>
            <a:off x="383367" y="332107"/>
            <a:ext cx="9697076" cy="3282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2100" b="1" i="0" u="none" strike="noStrike">
                <a:solidFill>
                  <a:srgbClr val="000000"/>
                </a:solidFill>
                <a:latin typeface="Arial"/>
                <a:ea typeface="+mj-ea"/>
                <a:cs typeface="Arial"/>
              </a:rPr>
              <a:t>THE MAIN INDICATORS OF THE TOURIST FLOW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697BC78-56F9-49CA-66AA-48D66553167C}"/>
              </a:ext>
            </a:extLst>
          </p:cNvPr>
          <p:cNvGrpSpPr/>
          <p:nvPr/>
        </p:nvGrpSpPr>
        <p:grpSpPr>
          <a:xfrm>
            <a:off x="95333" y="1923175"/>
            <a:ext cx="5933096" cy="1255493"/>
            <a:chOff x="71500" y="1419622"/>
            <a:chExt cx="4418950" cy="941620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id="{05B71278-15E5-FE43-A8A0-DF49CB05B618}"/>
                </a:ext>
              </a:extLst>
            </p:cNvPr>
            <p:cNvGraphicFramePr/>
            <p:nvPr/>
          </p:nvGraphicFramePr>
          <p:xfrm>
            <a:off x="71500" y="1419622"/>
            <a:ext cx="3969467" cy="9416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835EA6-9C02-C1DF-F2CE-EDA41244DEDF}"/>
                </a:ext>
              </a:extLst>
            </p:cNvPr>
            <p:cNvSpPr txBox="1"/>
            <p:nvPr/>
          </p:nvSpPr>
          <p:spPr>
            <a:xfrm>
              <a:off x="359532" y="1500631"/>
              <a:ext cx="239022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rtl="0"/>
              <a:r>
                <a:rPr lang="en" sz="1600" b="1" i="0" u="none" strike="noStrike">
                  <a:solidFill>
                    <a:srgbClr val="A2DCE6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8EAAC9-8782-9ABC-1FFC-B0512CF9A9AC}"/>
                </a:ext>
              </a:extLst>
            </p:cNvPr>
            <p:cNvSpPr txBox="1"/>
            <p:nvPr/>
          </p:nvSpPr>
          <p:spPr>
            <a:xfrm>
              <a:off x="971600" y="1500631"/>
              <a:ext cx="239022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rtl="0"/>
              <a:r>
                <a:rPr lang="en" sz="1600" b="1" i="0" u="none" strike="noStrike">
                  <a:solidFill>
                    <a:srgbClr val="A2DCE6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232C99-C684-E3B6-2A50-659C4DA6F76C}"/>
                </a:ext>
              </a:extLst>
            </p:cNvPr>
            <p:cNvSpPr txBox="1"/>
            <p:nvPr/>
          </p:nvSpPr>
          <p:spPr>
            <a:xfrm>
              <a:off x="1620446" y="1500631"/>
              <a:ext cx="239022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rtl="0"/>
              <a:r>
                <a:rPr lang="en" sz="1600" b="1" i="0" u="none" strike="noStrike">
                  <a:solidFill>
                    <a:srgbClr val="A2DCE6"/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00EEAB-C4B0-A423-E8B1-09B0C8FB2D4C}"/>
                </a:ext>
              </a:extLst>
            </p:cNvPr>
            <p:cNvSpPr txBox="1"/>
            <p:nvPr/>
          </p:nvSpPr>
          <p:spPr>
            <a:xfrm>
              <a:off x="2232514" y="1500631"/>
              <a:ext cx="239022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rtl="0"/>
              <a:r>
                <a:rPr lang="en" sz="1600" b="1" i="0" u="none" strike="noStrike">
                  <a:solidFill>
                    <a:srgbClr val="A2DCE6"/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F7EBD-0D39-6142-DFAE-3DF4EEF063B3}"/>
                </a:ext>
              </a:extLst>
            </p:cNvPr>
            <p:cNvSpPr txBox="1"/>
            <p:nvPr/>
          </p:nvSpPr>
          <p:spPr>
            <a:xfrm>
              <a:off x="2844582" y="1500631"/>
              <a:ext cx="239022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rtl="0"/>
              <a:r>
                <a:rPr lang="en" sz="1600" b="1" i="0" u="none" strike="noStrike">
                  <a:solidFill>
                    <a:srgbClr val="A2DCE6"/>
                  </a:solidFill>
                  <a:latin typeface="Arial Black"/>
                </a:rPr>
                <a:t>5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7C09E1E-5753-C02F-9E34-CF5811C0E18C}"/>
                </a:ext>
              </a:extLst>
            </p:cNvPr>
            <p:cNvCxnSpPr/>
            <p:nvPr/>
          </p:nvCxnSpPr>
          <p:spPr>
            <a:xfrm flipV="1">
              <a:off x="251520" y="1890432"/>
              <a:ext cx="3642262" cy="6243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5FE741-FEC6-2F26-9414-FAA2B47C8024}"/>
                </a:ext>
              </a:extLst>
            </p:cNvPr>
            <p:cNvSpPr txBox="1"/>
            <p:nvPr/>
          </p:nvSpPr>
          <p:spPr>
            <a:xfrm>
              <a:off x="3419872" y="1506791"/>
              <a:ext cx="239022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rtl="0"/>
              <a:r>
                <a:rPr lang="en" sz="1600" b="1" i="0" u="none" strike="noStrike">
                  <a:solidFill>
                    <a:srgbClr val="A2DCE6"/>
                  </a:solidFill>
                  <a:latin typeface="Arial Black"/>
                </a:rPr>
                <a:t>6</a:t>
              </a: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BA42ECED-41B6-0997-69BD-8568689DF724}"/>
                </a:ext>
              </a:extLst>
            </p:cNvPr>
            <p:cNvSpPr/>
            <p:nvPr/>
          </p:nvSpPr>
          <p:spPr>
            <a:xfrm>
              <a:off x="3986182" y="1671799"/>
              <a:ext cx="504268" cy="504269"/>
            </a:xfrm>
            <a:custGeom>
              <a:avLst/>
              <a:gdLst>
                <a:gd name="connsiteX0" fmla="*/ 547002 w 547002"/>
                <a:gd name="connsiteY0" fmla="*/ 273501 h 547002"/>
                <a:gd name="connsiteX1" fmla="*/ 273501 w 547002"/>
                <a:gd name="connsiteY1" fmla="*/ 547002 h 547002"/>
                <a:gd name="connsiteX2" fmla="*/ 0 w 547002"/>
                <a:gd name="connsiteY2" fmla="*/ 273501 h 547002"/>
                <a:gd name="connsiteX3" fmla="*/ 273501 w 547002"/>
                <a:gd name="connsiteY3" fmla="*/ 0 h 547002"/>
                <a:gd name="connsiteX4" fmla="*/ 547002 w 547002"/>
                <a:gd name="connsiteY4" fmla="*/ 273501 h 54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002" h="547002">
                  <a:moveTo>
                    <a:pt x="547002" y="273501"/>
                  </a:moveTo>
                  <a:cubicBezTo>
                    <a:pt x="547002" y="424552"/>
                    <a:pt x="424552" y="547002"/>
                    <a:pt x="273501" y="547002"/>
                  </a:cubicBezTo>
                  <a:cubicBezTo>
                    <a:pt x="122451" y="547002"/>
                    <a:pt x="0" y="424552"/>
                    <a:pt x="0" y="273501"/>
                  </a:cubicBezTo>
                  <a:cubicBezTo>
                    <a:pt x="0" y="122451"/>
                    <a:pt x="122451" y="0"/>
                    <a:pt x="273501" y="0"/>
                  </a:cubicBezTo>
                  <a:cubicBezTo>
                    <a:pt x="424552" y="0"/>
                    <a:pt x="547002" y="122451"/>
                    <a:pt x="547002" y="273501"/>
                  </a:cubicBezTo>
                  <a:close/>
                </a:path>
              </a:pathLst>
            </a:custGeom>
            <a:solidFill>
              <a:srgbClr val="5BC2D3"/>
            </a:solidFill>
            <a:ln w="5901" cap="flat">
              <a:noFill/>
              <a:prstDash val="solid"/>
              <a:miter/>
            </a:ln>
          </p:spPr>
          <p:txBody>
            <a:bodyPr lIns="0" tIns="96000" rIns="0" bIns="0" rtlCol="0" anchor="ctr">
              <a:noAutofit/>
            </a:bodyPr>
            <a:lstStyle/>
            <a:p>
              <a:pPr algn="ctr" rtl="0">
                <a:lnSpc>
                  <a:spcPts val="1333"/>
                </a:lnSpc>
              </a:pPr>
              <a:r>
                <a:rPr lang="en" sz="1800" b="0" i="0" u="none" strike="noStrike">
                  <a:solidFill>
                    <a:srgbClr val="0E5456"/>
                  </a:solidFill>
                  <a:latin typeface="Arial Black"/>
                </a:rPr>
                <a:t>100</a:t>
              </a:r>
              <a:r>
                <a:rPr lang="en" sz="1000" b="0" i="0" u="none" strike="noStrike">
                  <a:solidFill>
                    <a:srgbClr val="0E5456"/>
                  </a:solidFill>
                  <a:latin typeface="Arial Black"/>
                </a:rPr>
                <a:t>%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FEAFA8-48B6-B97F-6362-DEACB82D88FB}"/>
              </a:ext>
            </a:extLst>
          </p:cNvPr>
          <p:cNvSpPr/>
          <p:nvPr/>
        </p:nvSpPr>
        <p:spPr>
          <a:xfrm>
            <a:off x="1006402" y="3337108"/>
            <a:ext cx="5425671" cy="12307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rtl="0">
              <a:buClr>
                <a:schemeClr val="bg1"/>
              </a:buClr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Tourism share in GRP (Gross Regional Product)</a:t>
            </a:r>
          </a:p>
          <a:p>
            <a:pPr>
              <a:buClr>
                <a:schemeClr val="bg1"/>
              </a:buClr>
            </a:pPr>
            <a:endParaRPr lang="ru-RU" sz="1333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  <a:p>
            <a:pPr rtl="0">
              <a:buClr>
                <a:schemeClr val="bg1"/>
              </a:buClr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The number of tourists in St. Petersburg</a:t>
            </a:r>
          </a:p>
          <a:p>
            <a:pPr>
              <a:buClr>
                <a:schemeClr val="bg1"/>
              </a:buClr>
            </a:pPr>
            <a:endParaRPr lang="ru-RU" sz="1333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  <a:p>
            <a:pPr rtl="0">
              <a:buClr>
                <a:schemeClr val="bg1"/>
              </a:buClr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Growth rate of tourist arrivals to St. Petersburg (annually, average for the period)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C471673-FAA2-FB25-FA46-68578C159D6A}"/>
              </a:ext>
            </a:extLst>
          </p:cNvPr>
          <p:cNvSpPr/>
          <p:nvPr/>
        </p:nvSpPr>
        <p:spPr>
          <a:xfrm>
            <a:off x="1007399" y="4681258"/>
            <a:ext cx="5568655" cy="14358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rtl="0">
              <a:buClr>
                <a:schemeClr val="bg1"/>
              </a:buClr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Number of overnight stays in hotels and similar accommodation facilities, mln</a:t>
            </a:r>
          </a:p>
          <a:p>
            <a:pPr>
              <a:buClr>
                <a:schemeClr val="bg1"/>
              </a:buClr>
            </a:pPr>
            <a:endParaRPr lang="ru-RU" sz="1333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  <a:p>
            <a:pPr rtl="0">
              <a:buClr>
                <a:schemeClr val="bg1"/>
              </a:buClr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Hotel room stock utilisation ratio</a:t>
            </a:r>
          </a:p>
          <a:p>
            <a:pPr>
              <a:buClr>
                <a:schemeClr val="bg1"/>
              </a:buClr>
            </a:pPr>
            <a:endParaRPr lang="ru-RU" sz="1333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  <a:p>
            <a:pPr rtl="0">
              <a:buClr>
                <a:schemeClr val="bg1"/>
              </a:buClr>
            </a:pPr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The satisfaction level of citizens in the Russian Federation with the quality of tourism services in St. Petersburg</a:t>
            </a:r>
            <a:endParaRPr lang="ru-RU" sz="1333" b="1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E6018C-4D38-C264-1EBC-FDD3B23F7FD8}"/>
              </a:ext>
            </a:extLst>
          </p:cNvPr>
          <p:cNvSpPr txBox="1"/>
          <p:nvPr/>
        </p:nvSpPr>
        <p:spPr>
          <a:xfrm>
            <a:off x="383365" y="1406970"/>
            <a:ext cx="5298104" cy="49244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600" b="1" i="0" u="none" strike="noStrike">
                <a:solidFill>
                  <a:srgbClr val="000000"/>
                </a:solidFill>
                <a:latin typeface="Arial"/>
              </a:rPr>
              <a:t>Indicators of the state program "Development of the tourism sector in St. Petersburg" in 2023.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C6ECF4-569D-2D82-644A-6C1ADC4FBF28}"/>
              </a:ext>
            </a:extLst>
          </p:cNvPr>
          <p:cNvSpPr txBox="1"/>
          <p:nvPr/>
        </p:nvSpPr>
        <p:spPr>
          <a:xfrm>
            <a:off x="6325291" y="1406970"/>
            <a:ext cx="5675365" cy="49244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600" b="1" i="0" u="none" strike="noStrike" dirty="0">
                <a:solidFill>
                  <a:srgbClr val="000000"/>
                </a:solidFill>
                <a:latin typeface="Arial"/>
              </a:rPr>
              <a:t>Main indicators of tourist flow in St. Petersburg in 2019-2023 and the first half of 2024.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DB0E8A05-DCA1-596F-AFB7-AD460D96C8C7}"/>
              </a:ext>
            </a:extLst>
          </p:cNvPr>
          <p:cNvGraphicFramePr/>
          <p:nvPr/>
        </p:nvGraphicFramePr>
        <p:xfrm>
          <a:off x="5830855" y="2280991"/>
          <a:ext cx="5908723" cy="268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89ECC78E-FBCD-961E-D946-120DEB4FAD24}"/>
              </a:ext>
            </a:extLst>
          </p:cNvPr>
          <p:cNvGraphicFramePr/>
          <p:nvPr/>
        </p:nvGraphicFramePr>
        <p:xfrm>
          <a:off x="7172883" y="4875672"/>
          <a:ext cx="3656000" cy="124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A2D2C4F-D48F-4624-C872-2256143EAB2A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670712" y="3241097"/>
            <a:ext cx="144701" cy="193499"/>
          </a:xfrm>
          <a:prstGeom prst="line">
            <a:avLst/>
          </a:prstGeom>
          <a:ln w="12700">
            <a:solidFill>
              <a:srgbClr val="5BC2D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: фигура 11">
            <a:extLst>
              <a:ext uri="{FF2B5EF4-FFF2-40B4-BE49-F238E27FC236}">
                <a16:creationId xmlns:a16="http://schemas.microsoft.com/office/drawing/2014/main" id="{B05A4138-24D9-9560-D8F6-A36B8516202A}"/>
              </a:ext>
            </a:extLst>
          </p:cNvPr>
          <p:cNvSpPr/>
          <p:nvPr/>
        </p:nvSpPr>
        <p:spPr>
          <a:xfrm>
            <a:off x="414781" y="3241099"/>
            <a:ext cx="400633" cy="38699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A2DCE6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1</a:t>
            </a:r>
            <a:endParaRPr lang="ru-RU" sz="1600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олилиния: фигура 12">
            <a:extLst>
              <a:ext uri="{FF2B5EF4-FFF2-40B4-BE49-F238E27FC236}">
                <a16:creationId xmlns:a16="http://schemas.microsoft.com/office/drawing/2014/main" id="{135BBE69-670E-7EA8-EAF2-03163F78106B}"/>
              </a:ext>
            </a:extLst>
          </p:cNvPr>
          <p:cNvSpPr/>
          <p:nvPr/>
        </p:nvSpPr>
        <p:spPr>
          <a:xfrm>
            <a:off x="414781" y="3670193"/>
            <a:ext cx="400633" cy="38699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A2DCE6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2</a:t>
            </a:r>
            <a:endParaRPr lang="ru-RU" sz="1600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олилиния: фигура 13">
            <a:extLst>
              <a:ext uri="{FF2B5EF4-FFF2-40B4-BE49-F238E27FC236}">
                <a16:creationId xmlns:a16="http://schemas.microsoft.com/office/drawing/2014/main" id="{31EB5152-EB15-6B0F-06C4-EDC19FD00929}"/>
              </a:ext>
            </a:extLst>
          </p:cNvPr>
          <p:cNvSpPr/>
          <p:nvPr/>
        </p:nvSpPr>
        <p:spPr>
          <a:xfrm>
            <a:off x="414781" y="4198252"/>
            <a:ext cx="400633" cy="38699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A2DCE6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3</a:t>
            </a:r>
            <a:endParaRPr lang="ru-RU" sz="1600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ABD226E-FDFE-B3AF-57DC-EDF1FAC5AC50}"/>
              </a:ext>
            </a:extLst>
          </p:cNvPr>
          <p:cNvCxnSpPr>
            <a:stCxn id="29" idx="0"/>
          </p:cNvCxnSpPr>
          <p:nvPr/>
        </p:nvCxnSpPr>
        <p:spPr>
          <a:xfrm flipH="1" flipV="1">
            <a:off x="670712" y="4729263"/>
            <a:ext cx="144701" cy="193499"/>
          </a:xfrm>
          <a:prstGeom prst="line">
            <a:avLst/>
          </a:prstGeom>
          <a:ln w="12700">
            <a:solidFill>
              <a:srgbClr val="5BC2D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: фигура 11">
            <a:extLst>
              <a:ext uri="{FF2B5EF4-FFF2-40B4-BE49-F238E27FC236}">
                <a16:creationId xmlns:a16="http://schemas.microsoft.com/office/drawing/2014/main" id="{18A7F916-1299-019B-EEB6-5E91A033FBD1}"/>
              </a:ext>
            </a:extLst>
          </p:cNvPr>
          <p:cNvSpPr/>
          <p:nvPr/>
        </p:nvSpPr>
        <p:spPr>
          <a:xfrm>
            <a:off x="414781" y="4729264"/>
            <a:ext cx="400633" cy="38699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A2DCE6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4</a:t>
            </a:r>
          </a:p>
        </p:txBody>
      </p:sp>
      <p:sp>
        <p:nvSpPr>
          <p:cNvPr id="30" name="Полилиния: фигура 12">
            <a:extLst>
              <a:ext uri="{FF2B5EF4-FFF2-40B4-BE49-F238E27FC236}">
                <a16:creationId xmlns:a16="http://schemas.microsoft.com/office/drawing/2014/main" id="{72E1C36B-BDB2-62D5-21A9-5D62C82F4066}"/>
              </a:ext>
            </a:extLst>
          </p:cNvPr>
          <p:cNvSpPr/>
          <p:nvPr/>
        </p:nvSpPr>
        <p:spPr>
          <a:xfrm>
            <a:off x="414781" y="5206364"/>
            <a:ext cx="400633" cy="38699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A2DCE6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5</a:t>
            </a:r>
          </a:p>
        </p:txBody>
      </p:sp>
      <p:sp>
        <p:nvSpPr>
          <p:cNvPr id="31" name="Полилиния: фигура 13">
            <a:extLst>
              <a:ext uri="{FF2B5EF4-FFF2-40B4-BE49-F238E27FC236}">
                <a16:creationId xmlns:a16="http://schemas.microsoft.com/office/drawing/2014/main" id="{CE2577A0-133D-398F-46F3-C5354C28EF4C}"/>
              </a:ext>
            </a:extLst>
          </p:cNvPr>
          <p:cNvSpPr/>
          <p:nvPr/>
        </p:nvSpPr>
        <p:spPr>
          <a:xfrm>
            <a:off x="414781" y="5686417"/>
            <a:ext cx="400633" cy="386995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A2DCE6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6</a:t>
            </a: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DBB5EA3-396F-F37D-9124-EF69E2445898}"/>
              </a:ext>
            </a:extLst>
          </p:cNvPr>
          <p:cNvSpPr/>
          <p:nvPr/>
        </p:nvSpPr>
        <p:spPr>
          <a:xfrm>
            <a:off x="7107255" y="2510188"/>
            <a:ext cx="646888" cy="646888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-</a:t>
            </a:r>
            <a:r>
              <a:rPr lang="en" sz="1300" b="0" i="0" u="none" strike="noStrike">
                <a:solidFill>
                  <a:srgbClr val="0E5456"/>
                </a:solidFill>
                <a:latin typeface="Arial Black"/>
              </a:rPr>
              <a:t>72,1</a:t>
            </a:r>
            <a:r>
              <a:rPr lang="en" sz="1000" b="0" i="0" u="none" strike="noStrike">
                <a:solidFill>
                  <a:srgbClr val="0E5456"/>
                </a:solidFill>
                <a:latin typeface="Arial Black"/>
              </a:rPr>
              <a:t>%</a:t>
            </a:r>
            <a:endParaRPr lang="ru-RU" sz="1067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60C3036-1224-EA8A-825A-C12841E3B545}"/>
              </a:ext>
            </a:extLst>
          </p:cNvPr>
          <p:cNvCxnSpPr/>
          <p:nvPr/>
        </p:nvCxnSpPr>
        <p:spPr>
          <a:xfrm flipH="1">
            <a:off x="7430697" y="2948418"/>
            <a:ext cx="0" cy="310396"/>
          </a:xfrm>
          <a:prstGeom prst="straightConnector1">
            <a:avLst/>
          </a:prstGeom>
          <a:ln w="12700">
            <a:solidFill>
              <a:srgbClr val="11606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629D008B-E536-7EFB-866D-97FD260D9BE8}"/>
              </a:ext>
            </a:extLst>
          </p:cNvPr>
          <p:cNvSpPr/>
          <p:nvPr/>
        </p:nvSpPr>
        <p:spPr>
          <a:xfrm>
            <a:off x="8077585" y="2907293"/>
            <a:ext cx="646888" cy="646888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144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400" b="0" i="0" u="none" strike="noStrike">
                <a:solidFill>
                  <a:srgbClr val="0E5456"/>
                </a:solidFill>
                <a:latin typeface="Arial Black"/>
              </a:rPr>
              <a:t>+</a:t>
            </a:r>
            <a:r>
              <a:rPr lang="en" sz="1300" b="0" i="0" u="none" strike="noStrike">
                <a:solidFill>
                  <a:srgbClr val="0E5456"/>
                </a:solidFill>
                <a:latin typeface="Arial Black"/>
              </a:rPr>
              <a:t>109,3</a:t>
            </a:r>
            <a:r>
              <a:rPr lang="en" sz="1000" b="0" i="0" u="none" strike="noStrike">
                <a:solidFill>
                  <a:srgbClr val="0E5456"/>
                </a:solidFill>
                <a:latin typeface="Arial Black"/>
              </a:rPr>
              <a:t>%</a:t>
            </a:r>
            <a:endParaRPr lang="ru-RU" sz="1067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A8E87AE-F07D-C1CA-850B-1CD0CCE0705B}"/>
              </a:ext>
            </a:extLst>
          </p:cNvPr>
          <p:cNvCxnSpPr/>
          <p:nvPr/>
        </p:nvCxnSpPr>
        <p:spPr>
          <a:xfrm flipH="1" flipV="1">
            <a:off x="8402795" y="2814037"/>
            <a:ext cx="0" cy="265743"/>
          </a:xfrm>
          <a:prstGeom prst="straightConnector1">
            <a:avLst/>
          </a:prstGeom>
          <a:ln w="12700">
            <a:solidFill>
              <a:srgbClr val="11606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7145136D-1BDE-3A71-33F6-821DFA6F40FA}"/>
              </a:ext>
            </a:extLst>
          </p:cNvPr>
          <p:cNvSpPr/>
          <p:nvPr/>
        </p:nvSpPr>
        <p:spPr>
          <a:xfrm>
            <a:off x="9092248" y="2583849"/>
            <a:ext cx="646888" cy="646888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48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+</a:t>
            </a:r>
            <a:r>
              <a:rPr lang="en" sz="1300" b="0" i="0" u="none" strike="noStrike">
                <a:solidFill>
                  <a:srgbClr val="0E5456"/>
                </a:solidFill>
                <a:latin typeface="Arial Black"/>
              </a:rPr>
              <a:t>33,1</a:t>
            </a:r>
            <a:r>
              <a:rPr lang="en" sz="1000" b="0" i="0" u="none" strike="noStrike">
                <a:solidFill>
                  <a:srgbClr val="0E5456"/>
                </a:solidFill>
                <a:latin typeface="Arial Black"/>
              </a:rPr>
              <a:t>%</a:t>
            </a:r>
            <a:endParaRPr lang="ru-RU" sz="1067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B879FFA-0817-C9C3-8EF5-0B7F9ED9C68A}"/>
              </a:ext>
            </a:extLst>
          </p:cNvPr>
          <p:cNvCxnSpPr/>
          <p:nvPr/>
        </p:nvCxnSpPr>
        <p:spPr>
          <a:xfrm flipH="1" flipV="1">
            <a:off x="9415691" y="2404046"/>
            <a:ext cx="0" cy="276516"/>
          </a:xfrm>
          <a:prstGeom prst="straightConnector1">
            <a:avLst/>
          </a:prstGeom>
          <a:ln w="12700">
            <a:solidFill>
              <a:srgbClr val="11606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9A4CE4D6-288E-A5BE-AAB6-271DF51E93B6}"/>
              </a:ext>
            </a:extLst>
          </p:cNvPr>
          <p:cNvSpPr/>
          <p:nvPr/>
        </p:nvSpPr>
        <p:spPr>
          <a:xfrm>
            <a:off x="10207151" y="2337873"/>
            <a:ext cx="646888" cy="646888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48000" rIns="0" bIns="0" rtlCol="0" anchor="ctr">
            <a:noAutofit/>
          </a:bodyPr>
          <a:lstStyle/>
          <a:p>
            <a:pPr algn="ctr" rtl="0">
              <a:lnSpc>
                <a:spcPts val="1333"/>
              </a:lnSpc>
            </a:pPr>
            <a:r>
              <a:rPr lang="en" sz="1600" b="0" i="0" u="none" strike="noStrike">
                <a:solidFill>
                  <a:srgbClr val="0E5456"/>
                </a:solidFill>
                <a:latin typeface="Arial Black"/>
              </a:rPr>
              <a:t>+</a:t>
            </a:r>
            <a:r>
              <a:rPr lang="en" sz="1300" b="0" i="0" u="none" strike="noStrike">
                <a:solidFill>
                  <a:srgbClr val="0E5456"/>
                </a:solidFill>
                <a:latin typeface="Arial Black"/>
              </a:rPr>
              <a:t>16,3</a:t>
            </a:r>
            <a:r>
              <a:rPr lang="en" sz="1000" b="0" i="0" u="none" strike="noStrike">
                <a:solidFill>
                  <a:srgbClr val="0E5456"/>
                </a:solidFill>
                <a:latin typeface="Arial Black"/>
              </a:rPr>
              <a:t>%</a:t>
            </a:r>
            <a:endParaRPr lang="ru-RU" sz="1067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46E3FE1D-38EF-4102-549B-225496F1C97F}"/>
              </a:ext>
            </a:extLst>
          </p:cNvPr>
          <p:cNvCxnSpPr/>
          <p:nvPr/>
        </p:nvCxnSpPr>
        <p:spPr>
          <a:xfrm flipH="1" flipV="1">
            <a:off x="10530595" y="2152503"/>
            <a:ext cx="0" cy="276516"/>
          </a:xfrm>
          <a:prstGeom prst="straightConnector1">
            <a:avLst/>
          </a:prstGeom>
          <a:ln w="12700">
            <a:solidFill>
              <a:srgbClr val="116062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43E5ED0-9941-1B3A-390C-FFF679264A78}"/>
              </a:ext>
            </a:extLst>
          </p:cNvPr>
          <p:cNvSpPr txBox="1"/>
          <p:nvPr/>
        </p:nvSpPr>
        <p:spPr>
          <a:xfrm>
            <a:off x="11184651" y="506855"/>
            <a:ext cx="499809" cy="507831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" sz="1100" b="1" i="0" u="none" strike="noStrike" dirty="0">
                <a:latin typeface="Arial Narrow"/>
                <a:cs typeface="Arial"/>
              </a:rPr>
              <a:t>SAINT PETERSBURG</a:t>
            </a:r>
            <a:endParaRPr lang="ru-RU" sz="12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30C5D-F09E-6644-FCAE-B335702B43EF}"/>
              </a:ext>
            </a:extLst>
          </p:cNvPr>
          <p:cNvSpPr txBox="1"/>
          <p:nvPr/>
        </p:nvSpPr>
        <p:spPr>
          <a:xfrm>
            <a:off x="7342515" y="5879914"/>
            <a:ext cx="1470139" cy="212356"/>
          </a:xfrm>
          <a:prstGeom prst="rect">
            <a:avLst/>
          </a:prstGeom>
          <a:solidFill>
            <a:srgbClr val="25687F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ru-RU" sz="1200" dirty="0">
                <a:latin typeface="Arial Narrow" panose="020B0606020202030204" pitchFamily="34" charset="0"/>
                <a:cs typeface="Arial" pitchFamily="34" charset="0"/>
              </a:rPr>
              <a:t>1</a:t>
            </a:r>
            <a:r>
              <a:rPr lang="en-US" sz="1200" dirty="0" err="1">
                <a:latin typeface="Arial Narrow" panose="020B0606020202030204" pitchFamily="34" charset="0"/>
                <a:cs typeface="Arial" pitchFamily="34" charset="0"/>
              </a:rPr>
              <a:t>st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 half of 2023</a:t>
            </a:r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392A11-394F-49DD-BAAB-20D4040D8D72}"/>
              </a:ext>
            </a:extLst>
          </p:cNvPr>
          <p:cNvSpPr txBox="1"/>
          <p:nvPr/>
        </p:nvSpPr>
        <p:spPr>
          <a:xfrm>
            <a:off x="9145782" y="5904744"/>
            <a:ext cx="1470139" cy="212356"/>
          </a:xfrm>
          <a:prstGeom prst="rect">
            <a:avLst/>
          </a:prstGeom>
          <a:solidFill>
            <a:srgbClr val="25687F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ru-RU" sz="1200" dirty="0">
                <a:latin typeface="Arial Narrow" panose="020B0606020202030204" pitchFamily="34" charset="0"/>
                <a:cs typeface="Arial" pitchFamily="34" charset="0"/>
              </a:rPr>
              <a:t>1</a:t>
            </a:r>
            <a:r>
              <a:rPr lang="en-US" sz="1200" dirty="0" err="1">
                <a:latin typeface="Arial Narrow" panose="020B0606020202030204" pitchFamily="34" charset="0"/>
                <a:cs typeface="Arial" pitchFamily="34" charset="0"/>
              </a:rPr>
              <a:t>st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 half of 2024</a:t>
            </a:r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285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E3DCA8F-DCD9-3356-5667-BD6B0285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85" y="173765"/>
            <a:ext cx="11208231" cy="811336"/>
          </a:xfrm>
        </p:spPr>
        <p:txBody>
          <a:bodyPr>
            <a:noAutofit/>
          </a:bodyPr>
          <a:lstStyle/>
          <a:p>
            <a:pPr rtl="0"/>
            <a:r>
              <a:rPr lang="en" sz="2100" b="1" i="0" u="none" strike="noStrike">
                <a:latin typeface="Century Gothic"/>
              </a:rPr>
              <a:t>EMPLOYMENT IN THE TOURISM SECTOR IN ST. PETERSBURG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84AC10-9415-526C-BDBF-910C3059E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Arial"/>
              </a:rPr>
              <a:t>3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74186-C2D0-2A0E-A884-8590CEBE343D}"/>
              </a:ext>
            </a:extLst>
          </p:cNvPr>
          <p:cNvSpPr txBox="1"/>
          <p:nvPr/>
        </p:nvSpPr>
        <p:spPr>
          <a:xfrm>
            <a:off x="1151451" y="1076739"/>
            <a:ext cx="6643259" cy="49244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600" b="1" i="0" u="none" strike="noStrike" dirty="0">
                <a:solidFill>
                  <a:srgbClr val="000000"/>
                </a:solidFill>
                <a:latin typeface="Arial"/>
              </a:rPr>
              <a:t>Employment structure of those directly employed in the tourism sector of St. Petersburg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D935E070-1814-9491-B7A5-A92C021CE2D5}"/>
              </a:ext>
            </a:extLst>
          </p:cNvPr>
          <p:cNvSpPr/>
          <p:nvPr/>
        </p:nvSpPr>
        <p:spPr>
          <a:xfrm>
            <a:off x="493653" y="1128533"/>
            <a:ext cx="347452" cy="347511"/>
          </a:xfrm>
          <a:custGeom>
            <a:avLst/>
            <a:gdLst>
              <a:gd name="connsiteX0" fmla="*/ 109363 w 260589"/>
              <a:gd name="connsiteY0" fmla="*/ -313 h 260633"/>
              <a:gd name="connsiteX1" fmla="*/ 120486 w 260589"/>
              <a:gd name="connsiteY1" fmla="*/ 1971 h 260633"/>
              <a:gd name="connsiteX2" fmla="*/ 171414 w 260589"/>
              <a:gd name="connsiteY2" fmla="*/ 60089 h 260633"/>
              <a:gd name="connsiteX3" fmla="*/ 172168 w 260589"/>
              <a:gd name="connsiteY3" fmla="*/ 81938 h 260633"/>
              <a:gd name="connsiteX4" fmla="*/ 172049 w 260589"/>
              <a:gd name="connsiteY4" fmla="*/ 100510 h 260633"/>
              <a:gd name="connsiteX5" fmla="*/ 160469 w 260589"/>
              <a:gd name="connsiteY5" fmla="*/ 116003 h 260633"/>
              <a:gd name="connsiteX6" fmla="*/ 158146 w 260589"/>
              <a:gd name="connsiteY6" fmla="*/ 118823 h 260633"/>
              <a:gd name="connsiteX7" fmla="*/ 155782 w 260589"/>
              <a:gd name="connsiteY7" fmla="*/ 131277 h 260633"/>
              <a:gd name="connsiteX8" fmla="*/ 141282 w 260589"/>
              <a:gd name="connsiteY8" fmla="*/ 151517 h 260633"/>
              <a:gd name="connsiteX9" fmla="*/ 129980 w 260589"/>
              <a:gd name="connsiteY9" fmla="*/ 159323 h 260633"/>
              <a:gd name="connsiteX10" fmla="*/ 128729 w 260589"/>
              <a:gd name="connsiteY10" fmla="*/ 161011 h 260633"/>
              <a:gd name="connsiteX11" fmla="*/ 130278 w 260589"/>
              <a:gd name="connsiteY11" fmla="*/ 162064 h 260633"/>
              <a:gd name="connsiteX12" fmla="*/ 142315 w 260589"/>
              <a:gd name="connsiteY12" fmla="*/ 166036 h 260633"/>
              <a:gd name="connsiteX13" fmla="*/ 144301 w 260589"/>
              <a:gd name="connsiteY13" fmla="*/ 166235 h 260633"/>
              <a:gd name="connsiteX14" fmla="*/ 157808 w 260589"/>
              <a:gd name="connsiteY14" fmla="*/ 164686 h 260633"/>
              <a:gd name="connsiteX15" fmla="*/ 167938 w 260589"/>
              <a:gd name="connsiteY15" fmla="*/ 164686 h 260633"/>
              <a:gd name="connsiteX16" fmla="*/ 167938 w 260589"/>
              <a:gd name="connsiteY16" fmla="*/ 159323 h 260633"/>
              <a:gd name="connsiteX17" fmla="*/ 183153 w 260589"/>
              <a:gd name="connsiteY17" fmla="*/ 143314 h 260633"/>
              <a:gd name="connsiteX18" fmla="*/ 212648 w 260589"/>
              <a:gd name="connsiteY18" fmla="*/ 143214 h 260633"/>
              <a:gd name="connsiteX19" fmla="*/ 228539 w 260589"/>
              <a:gd name="connsiteY19" fmla="*/ 159859 h 260633"/>
              <a:gd name="connsiteX20" fmla="*/ 228539 w 260589"/>
              <a:gd name="connsiteY20" fmla="*/ 164686 h 260633"/>
              <a:gd name="connsiteX21" fmla="*/ 245819 w 260589"/>
              <a:gd name="connsiteY21" fmla="*/ 164686 h 260633"/>
              <a:gd name="connsiteX22" fmla="*/ 258690 w 260589"/>
              <a:gd name="connsiteY22" fmla="*/ 174935 h 260633"/>
              <a:gd name="connsiteX23" fmla="*/ 258968 w 260589"/>
              <a:gd name="connsiteY23" fmla="*/ 178212 h 260633"/>
              <a:gd name="connsiteX24" fmla="*/ 258968 w 260589"/>
              <a:gd name="connsiteY24" fmla="*/ 246917 h 260633"/>
              <a:gd name="connsiteX25" fmla="*/ 246633 w 260589"/>
              <a:gd name="connsiteY25" fmla="*/ 260308 h 260633"/>
              <a:gd name="connsiteX26" fmla="*/ 245481 w 260589"/>
              <a:gd name="connsiteY26" fmla="*/ 260304 h 260633"/>
              <a:gd name="connsiteX27" fmla="*/ 11917 w 260589"/>
              <a:gd name="connsiteY27" fmla="*/ 260304 h 260633"/>
              <a:gd name="connsiteX28" fmla="*/ -1113 w 260589"/>
              <a:gd name="connsiteY28" fmla="*/ 250969 h 260633"/>
              <a:gd name="connsiteX29" fmla="*/ -1609 w 260589"/>
              <a:gd name="connsiteY29" fmla="*/ 250135 h 260633"/>
              <a:gd name="connsiteX30" fmla="*/ -1609 w 260589"/>
              <a:gd name="connsiteY30" fmla="*/ 233847 h 260633"/>
              <a:gd name="connsiteX31" fmla="*/ -1113 w 260589"/>
              <a:gd name="connsiteY31" fmla="*/ 231424 h 260633"/>
              <a:gd name="connsiteX32" fmla="*/ 2145 w 260589"/>
              <a:gd name="connsiteY32" fmla="*/ 213548 h 260633"/>
              <a:gd name="connsiteX33" fmla="*/ 40122 w 260589"/>
              <a:gd name="connsiteY33" fmla="*/ 173525 h 260633"/>
              <a:gd name="connsiteX34" fmla="*/ 74365 w 260589"/>
              <a:gd name="connsiteY34" fmla="*/ 162362 h 260633"/>
              <a:gd name="connsiteX35" fmla="*/ 76471 w 260589"/>
              <a:gd name="connsiteY35" fmla="*/ 160872 h 260633"/>
              <a:gd name="connsiteX36" fmla="*/ 74882 w 260589"/>
              <a:gd name="connsiteY36" fmla="*/ 159085 h 260633"/>
              <a:gd name="connsiteX37" fmla="*/ 63182 w 260589"/>
              <a:gd name="connsiteY37" fmla="*/ 150961 h 260633"/>
              <a:gd name="connsiteX38" fmla="*/ 49279 w 260589"/>
              <a:gd name="connsiteY38" fmla="*/ 130602 h 260633"/>
              <a:gd name="connsiteX39" fmla="*/ 47292 w 260589"/>
              <a:gd name="connsiteY39" fmla="*/ 119637 h 260633"/>
              <a:gd name="connsiteX40" fmla="*/ 44392 w 260589"/>
              <a:gd name="connsiteY40" fmla="*/ 115844 h 260633"/>
              <a:gd name="connsiteX41" fmla="*/ 33210 w 260589"/>
              <a:gd name="connsiteY41" fmla="*/ 100629 h 260633"/>
              <a:gd name="connsiteX42" fmla="*/ 33607 w 260589"/>
              <a:gd name="connsiteY42" fmla="*/ 62751 h 260633"/>
              <a:gd name="connsiteX43" fmla="*/ 82568 w 260589"/>
              <a:gd name="connsiteY43" fmla="*/ 2766 h 260633"/>
              <a:gd name="connsiteX44" fmla="*/ 96154 w 260589"/>
              <a:gd name="connsiteY44" fmla="*/ -233 h 260633"/>
              <a:gd name="connsiteX45" fmla="*/ 128232 w 260589"/>
              <a:gd name="connsiteY45" fmla="*/ 170625 h 260633"/>
              <a:gd name="connsiteX46" fmla="*/ 103146 w 260589"/>
              <a:gd name="connsiteY46" fmla="*/ 190726 h 260633"/>
              <a:gd name="connsiteX47" fmla="*/ 77027 w 260589"/>
              <a:gd name="connsiteY47" fmla="*/ 170645 h 260633"/>
              <a:gd name="connsiteX48" fmla="*/ 41274 w 260589"/>
              <a:gd name="connsiteY48" fmla="*/ 182363 h 260633"/>
              <a:gd name="connsiteX49" fmla="*/ 13129 w 260589"/>
              <a:gd name="connsiteY49" fmla="*/ 208642 h 260633"/>
              <a:gd name="connsiteX50" fmla="*/ 7170 w 260589"/>
              <a:gd name="connsiteY50" fmla="*/ 245248 h 260633"/>
              <a:gd name="connsiteX51" fmla="*/ 13447 w 260589"/>
              <a:gd name="connsiteY51" fmla="*/ 251644 h 260633"/>
              <a:gd name="connsiteX52" fmla="*/ 137727 w 260589"/>
              <a:gd name="connsiteY52" fmla="*/ 251644 h 260633"/>
              <a:gd name="connsiteX53" fmla="*/ 137727 w 260589"/>
              <a:gd name="connsiteY53" fmla="*/ 173743 h 260633"/>
              <a:gd name="connsiteX54" fmla="*/ 102649 w 260589"/>
              <a:gd name="connsiteY54" fmla="*/ 160336 h 260633"/>
              <a:gd name="connsiteX55" fmla="*/ 119036 w 260589"/>
              <a:gd name="connsiteY55" fmla="*/ 155509 h 260633"/>
              <a:gd name="connsiteX56" fmla="*/ 137866 w 260589"/>
              <a:gd name="connsiteY56" fmla="*/ 143016 h 260633"/>
              <a:gd name="connsiteX57" fmla="*/ 147618 w 260589"/>
              <a:gd name="connsiteY57" fmla="*/ 127702 h 260633"/>
              <a:gd name="connsiteX58" fmla="*/ 150141 w 260589"/>
              <a:gd name="connsiteY58" fmla="*/ 113460 h 260633"/>
              <a:gd name="connsiteX59" fmla="*/ 154928 w 260589"/>
              <a:gd name="connsiteY59" fmla="*/ 108177 h 260633"/>
              <a:gd name="connsiteX60" fmla="*/ 163369 w 260589"/>
              <a:gd name="connsiteY60" fmla="*/ 99775 h 260633"/>
              <a:gd name="connsiteX61" fmla="*/ 155285 w 260589"/>
              <a:gd name="connsiteY61" fmla="*/ 90936 h 260633"/>
              <a:gd name="connsiteX62" fmla="*/ 150439 w 260589"/>
              <a:gd name="connsiteY62" fmla="*/ 85513 h 260633"/>
              <a:gd name="connsiteX63" fmla="*/ 140269 w 260589"/>
              <a:gd name="connsiteY63" fmla="*/ 73596 h 260633"/>
              <a:gd name="connsiteX64" fmla="*/ 104735 w 260589"/>
              <a:gd name="connsiteY64" fmla="*/ 61321 h 260633"/>
              <a:gd name="connsiteX65" fmla="*/ 100763 w 260589"/>
              <a:gd name="connsiteY65" fmla="*/ 61321 h 260633"/>
              <a:gd name="connsiteX66" fmla="*/ 64732 w 260589"/>
              <a:gd name="connsiteY66" fmla="*/ 73775 h 260633"/>
              <a:gd name="connsiteX67" fmla="*/ 54800 w 260589"/>
              <a:gd name="connsiteY67" fmla="*/ 85494 h 260633"/>
              <a:gd name="connsiteX68" fmla="*/ 49934 w 260589"/>
              <a:gd name="connsiteY68" fmla="*/ 90936 h 260633"/>
              <a:gd name="connsiteX69" fmla="*/ 41850 w 260589"/>
              <a:gd name="connsiteY69" fmla="*/ 99735 h 260633"/>
              <a:gd name="connsiteX70" fmla="*/ 50292 w 260589"/>
              <a:gd name="connsiteY70" fmla="*/ 108157 h 260633"/>
              <a:gd name="connsiteX71" fmla="*/ 54840 w 260589"/>
              <a:gd name="connsiteY71" fmla="*/ 112447 h 260633"/>
              <a:gd name="connsiteX72" fmla="*/ 56826 w 260589"/>
              <a:gd name="connsiteY72" fmla="*/ 124464 h 260633"/>
              <a:gd name="connsiteX73" fmla="*/ 68526 w 260589"/>
              <a:gd name="connsiteY73" fmla="*/ 143969 h 260633"/>
              <a:gd name="connsiteX74" fmla="*/ 82608 w 260589"/>
              <a:gd name="connsiteY74" fmla="*/ 153523 h 260633"/>
              <a:gd name="connsiteX75" fmla="*/ 102649 w 260589"/>
              <a:gd name="connsiteY75" fmla="*/ 160336 h 260633"/>
              <a:gd name="connsiteX76" fmla="*/ 163886 w 260589"/>
              <a:gd name="connsiteY76" fmla="*/ 84342 h 260633"/>
              <a:gd name="connsiteX77" fmla="*/ 162039 w 260589"/>
              <a:gd name="connsiteY77" fmla="*/ 57229 h 260633"/>
              <a:gd name="connsiteX78" fmla="*/ 115977 w 260589"/>
              <a:gd name="connsiteY78" fmla="*/ 10095 h 260633"/>
              <a:gd name="connsiteX79" fmla="*/ 53430 w 260589"/>
              <a:gd name="connsiteY79" fmla="*/ 33632 h 260633"/>
              <a:gd name="connsiteX80" fmla="*/ 42009 w 260589"/>
              <a:gd name="connsiteY80" fmla="*/ 83785 h 260633"/>
              <a:gd name="connsiteX81" fmla="*/ 42466 w 260589"/>
              <a:gd name="connsiteY81" fmla="*/ 84163 h 260633"/>
              <a:gd name="connsiteX82" fmla="*/ 46776 w 260589"/>
              <a:gd name="connsiteY82" fmla="*/ 80945 h 260633"/>
              <a:gd name="connsiteX83" fmla="*/ 63917 w 260589"/>
              <a:gd name="connsiteY83" fmla="*/ 64916 h 260633"/>
              <a:gd name="connsiteX84" fmla="*/ 94267 w 260589"/>
              <a:gd name="connsiteY84" fmla="*/ 54647 h 260633"/>
              <a:gd name="connsiteX85" fmla="*/ 111091 w 260589"/>
              <a:gd name="connsiteY85" fmla="*/ 54647 h 260633"/>
              <a:gd name="connsiteX86" fmla="*/ 141441 w 260589"/>
              <a:gd name="connsiteY86" fmla="*/ 64896 h 260633"/>
              <a:gd name="connsiteX87" fmla="*/ 158126 w 260589"/>
              <a:gd name="connsiteY87" fmla="*/ 79535 h 260633"/>
              <a:gd name="connsiteX88" fmla="*/ 163886 w 260589"/>
              <a:gd name="connsiteY88" fmla="*/ 84342 h 260633"/>
              <a:gd name="connsiteX89" fmla="*/ 146010 w 260589"/>
              <a:gd name="connsiteY89" fmla="*/ 212416 h 260633"/>
              <a:gd name="connsiteX90" fmla="*/ 146010 w 260589"/>
              <a:gd name="connsiteY90" fmla="*/ 245546 h 260633"/>
              <a:gd name="connsiteX91" fmla="*/ 152087 w 260589"/>
              <a:gd name="connsiteY91" fmla="*/ 251644 h 260633"/>
              <a:gd name="connsiteX92" fmla="*/ 244190 w 260589"/>
              <a:gd name="connsiteY92" fmla="*/ 251644 h 260633"/>
              <a:gd name="connsiteX93" fmla="*/ 250288 w 260589"/>
              <a:gd name="connsiteY93" fmla="*/ 245566 h 260633"/>
              <a:gd name="connsiteX94" fmla="*/ 250288 w 260589"/>
              <a:gd name="connsiteY94" fmla="*/ 214541 h 260633"/>
              <a:gd name="connsiteX95" fmla="*/ 250288 w 260589"/>
              <a:gd name="connsiteY95" fmla="*/ 212555 h 260633"/>
              <a:gd name="connsiteX96" fmla="*/ 215608 w 260589"/>
              <a:gd name="connsiteY96" fmla="*/ 212555 h 260633"/>
              <a:gd name="connsiteX97" fmla="*/ 215608 w 260589"/>
              <a:gd name="connsiteY97" fmla="*/ 217282 h 260633"/>
              <a:gd name="connsiteX98" fmla="*/ 203154 w 260589"/>
              <a:gd name="connsiteY98" fmla="*/ 229934 h 260633"/>
              <a:gd name="connsiteX99" fmla="*/ 192726 w 260589"/>
              <a:gd name="connsiteY99" fmla="*/ 229934 h 260633"/>
              <a:gd name="connsiteX100" fmla="*/ 181087 w 260589"/>
              <a:gd name="connsiteY100" fmla="*/ 219646 h 260633"/>
              <a:gd name="connsiteX101" fmla="*/ 180412 w 260589"/>
              <a:gd name="connsiteY101" fmla="*/ 212555 h 260633"/>
              <a:gd name="connsiteX102" fmla="*/ 197990 w 260589"/>
              <a:gd name="connsiteY102" fmla="*/ 203835 h 260633"/>
              <a:gd name="connsiteX103" fmla="*/ 244786 w 260589"/>
              <a:gd name="connsiteY103" fmla="*/ 203835 h 260633"/>
              <a:gd name="connsiteX104" fmla="*/ 250288 w 260589"/>
              <a:gd name="connsiteY104" fmla="*/ 198492 h 260633"/>
              <a:gd name="connsiteX105" fmla="*/ 250288 w 260589"/>
              <a:gd name="connsiteY105" fmla="*/ 178907 h 260633"/>
              <a:gd name="connsiteX106" fmla="*/ 244846 w 260589"/>
              <a:gd name="connsiteY106" fmla="*/ 173525 h 260633"/>
              <a:gd name="connsiteX107" fmla="*/ 151492 w 260589"/>
              <a:gd name="connsiteY107" fmla="*/ 173525 h 260633"/>
              <a:gd name="connsiteX108" fmla="*/ 145990 w 260589"/>
              <a:gd name="connsiteY108" fmla="*/ 179106 h 260633"/>
              <a:gd name="connsiteX109" fmla="*/ 145990 w 260589"/>
              <a:gd name="connsiteY109" fmla="*/ 197916 h 260633"/>
              <a:gd name="connsiteX110" fmla="*/ 151948 w 260589"/>
              <a:gd name="connsiteY110" fmla="*/ 203875 h 260633"/>
              <a:gd name="connsiteX111" fmla="*/ 219839 w 260589"/>
              <a:gd name="connsiteY111" fmla="*/ 164547 h 260633"/>
              <a:gd name="connsiteX112" fmla="*/ 219839 w 260589"/>
              <a:gd name="connsiteY112" fmla="*/ 160098 h 260633"/>
              <a:gd name="connsiteX113" fmla="*/ 211497 w 260589"/>
              <a:gd name="connsiteY113" fmla="*/ 151855 h 260633"/>
              <a:gd name="connsiteX114" fmla="*/ 184781 w 260589"/>
              <a:gd name="connsiteY114" fmla="*/ 151855 h 260633"/>
              <a:gd name="connsiteX115" fmla="*/ 177055 w 260589"/>
              <a:gd name="connsiteY115" fmla="*/ 157714 h 260633"/>
              <a:gd name="connsiteX116" fmla="*/ 176340 w 260589"/>
              <a:gd name="connsiteY116" fmla="*/ 164547 h 260633"/>
              <a:gd name="connsiteX117" fmla="*/ 85329 w 260589"/>
              <a:gd name="connsiteY117" fmla="*/ 164904 h 260633"/>
              <a:gd name="connsiteX118" fmla="*/ 92956 w 260589"/>
              <a:gd name="connsiteY118" fmla="*/ 179126 h 260633"/>
              <a:gd name="connsiteX119" fmla="*/ 111210 w 260589"/>
              <a:gd name="connsiteY119" fmla="*/ 179781 h 260633"/>
              <a:gd name="connsiteX120" fmla="*/ 119970 w 260589"/>
              <a:gd name="connsiteY120" fmla="*/ 164884 h 260633"/>
              <a:gd name="connsiteX121" fmla="*/ 85349 w 260589"/>
              <a:gd name="connsiteY121" fmla="*/ 164884 h 260633"/>
              <a:gd name="connsiteX122" fmla="*/ 189648 w 260589"/>
              <a:gd name="connsiteY122" fmla="*/ 212575 h 260633"/>
              <a:gd name="connsiteX123" fmla="*/ 189648 w 260589"/>
              <a:gd name="connsiteY123" fmla="*/ 217143 h 260633"/>
              <a:gd name="connsiteX124" fmla="*/ 193620 w 260589"/>
              <a:gd name="connsiteY124" fmla="*/ 221119 h 260633"/>
              <a:gd name="connsiteX125" fmla="*/ 193779 w 260589"/>
              <a:gd name="connsiteY125" fmla="*/ 221115 h 260633"/>
              <a:gd name="connsiteX126" fmla="*/ 202638 w 260589"/>
              <a:gd name="connsiteY126" fmla="*/ 221115 h 260633"/>
              <a:gd name="connsiteX127" fmla="*/ 206610 w 260589"/>
              <a:gd name="connsiteY127" fmla="*/ 218096 h 260633"/>
              <a:gd name="connsiteX128" fmla="*/ 206610 w 260589"/>
              <a:gd name="connsiteY128" fmla="*/ 212614 h 2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60589" h="260633">
                <a:moveTo>
                  <a:pt x="109363" y="-313"/>
                </a:moveTo>
                <a:cubicBezTo>
                  <a:pt x="113077" y="442"/>
                  <a:pt x="116831" y="978"/>
                  <a:pt x="120486" y="1971"/>
                </a:cubicBezTo>
                <a:cubicBezTo>
                  <a:pt x="147758" y="9086"/>
                  <a:pt x="167938" y="32115"/>
                  <a:pt x="171414" y="60089"/>
                </a:cubicBezTo>
                <a:cubicBezTo>
                  <a:pt x="172069" y="67353"/>
                  <a:pt x="172308" y="74647"/>
                  <a:pt x="172168" y="81938"/>
                </a:cubicBezTo>
                <a:cubicBezTo>
                  <a:pt x="172268" y="88135"/>
                  <a:pt x="172347" y="94332"/>
                  <a:pt x="172049" y="100510"/>
                </a:cubicBezTo>
                <a:cubicBezTo>
                  <a:pt x="171910" y="107625"/>
                  <a:pt x="167262" y="113861"/>
                  <a:pt x="160469" y="116003"/>
                </a:cubicBezTo>
                <a:cubicBezTo>
                  <a:pt x="159179" y="116348"/>
                  <a:pt x="158245" y="117482"/>
                  <a:pt x="158146" y="118823"/>
                </a:cubicBezTo>
                <a:cubicBezTo>
                  <a:pt x="157570" y="123014"/>
                  <a:pt x="156795" y="127169"/>
                  <a:pt x="155782" y="131277"/>
                </a:cubicBezTo>
                <a:cubicBezTo>
                  <a:pt x="153537" y="139544"/>
                  <a:pt x="148393" y="146726"/>
                  <a:pt x="141282" y="151517"/>
                </a:cubicBezTo>
                <a:cubicBezTo>
                  <a:pt x="137548" y="154159"/>
                  <a:pt x="133734" y="156681"/>
                  <a:pt x="129980" y="159323"/>
                </a:cubicBezTo>
                <a:cubicBezTo>
                  <a:pt x="129484" y="159819"/>
                  <a:pt x="129067" y="160388"/>
                  <a:pt x="128729" y="161011"/>
                </a:cubicBezTo>
                <a:cubicBezTo>
                  <a:pt x="129186" y="161436"/>
                  <a:pt x="129722" y="161790"/>
                  <a:pt x="130278" y="162064"/>
                </a:cubicBezTo>
                <a:cubicBezTo>
                  <a:pt x="134251" y="163389"/>
                  <a:pt x="138263" y="164712"/>
                  <a:pt x="142315" y="166036"/>
                </a:cubicBezTo>
                <a:cubicBezTo>
                  <a:pt x="142931" y="166324"/>
                  <a:pt x="143626" y="166394"/>
                  <a:pt x="144301" y="166235"/>
                </a:cubicBezTo>
                <a:cubicBezTo>
                  <a:pt x="148631" y="164030"/>
                  <a:pt x="153259" y="164785"/>
                  <a:pt x="157808" y="164686"/>
                </a:cubicBezTo>
                <a:cubicBezTo>
                  <a:pt x="161026" y="164686"/>
                  <a:pt x="164243" y="164686"/>
                  <a:pt x="167938" y="164686"/>
                </a:cubicBezTo>
                <a:cubicBezTo>
                  <a:pt x="167938" y="162799"/>
                  <a:pt x="167938" y="161051"/>
                  <a:pt x="167938" y="159323"/>
                </a:cubicBezTo>
                <a:cubicBezTo>
                  <a:pt x="168216" y="150899"/>
                  <a:pt x="174751" y="144015"/>
                  <a:pt x="183153" y="143314"/>
                </a:cubicBezTo>
                <a:cubicBezTo>
                  <a:pt x="192965" y="142817"/>
                  <a:pt x="202836" y="142777"/>
                  <a:pt x="212648" y="143214"/>
                </a:cubicBezTo>
                <a:cubicBezTo>
                  <a:pt x="221845" y="143651"/>
                  <a:pt x="228181" y="150683"/>
                  <a:pt x="228539" y="159859"/>
                </a:cubicBezTo>
                <a:cubicBezTo>
                  <a:pt x="228539" y="161369"/>
                  <a:pt x="228539" y="162878"/>
                  <a:pt x="228539" y="164686"/>
                </a:cubicBezTo>
                <a:cubicBezTo>
                  <a:pt x="234497" y="164686"/>
                  <a:pt x="240158" y="164686"/>
                  <a:pt x="245819" y="164686"/>
                </a:cubicBezTo>
                <a:cubicBezTo>
                  <a:pt x="251996" y="164626"/>
                  <a:pt x="257359" y="168903"/>
                  <a:pt x="258690" y="174935"/>
                </a:cubicBezTo>
                <a:cubicBezTo>
                  <a:pt x="258909" y="176013"/>
                  <a:pt x="258988" y="177114"/>
                  <a:pt x="258968" y="178212"/>
                </a:cubicBezTo>
                <a:cubicBezTo>
                  <a:pt x="258968" y="201120"/>
                  <a:pt x="258968" y="224021"/>
                  <a:pt x="258968" y="246917"/>
                </a:cubicBezTo>
                <a:cubicBezTo>
                  <a:pt x="259266" y="254020"/>
                  <a:pt x="253744" y="260014"/>
                  <a:pt x="246633" y="260308"/>
                </a:cubicBezTo>
                <a:cubicBezTo>
                  <a:pt x="246256" y="260324"/>
                  <a:pt x="245859" y="260322"/>
                  <a:pt x="245481" y="260304"/>
                </a:cubicBezTo>
                <a:lnTo>
                  <a:pt x="11917" y="260304"/>
                </a:lnTo>
                <a:cubicBezTo>
                  <a:pt x="5939" y="260606"/>
                  <a:pt x="536" y="256735"/>
                  <a:pt x="-1113" y="250969"/>
                </a:cubicBezTo>
                <a:cubicBezTo>
                  <a:pt x="-1252" y="250675"/>
                  <a:pt x="-1411" y="250397"/>
                  <a:pt x="-1609" y="250135"/>
                </a:cubicBezTo>
                <a:lnTo>
                  <a:pt x="-1609" y="233847"/>
                </a:lnTo>
                <a:cubicBezTo>
                  <a:pt x="-1450" y="233033"/>
                  <a:pt x="-1252" y="232238"/>
                  <a:pt x="-1113" y="231424"/>
                </a:cubicBezTo>
                <a:cubicBezTo>
                  <a:pt x="-318" y="225414"/>
                  <a:pt x="754" y="219449"/>
                  <a:pt x="2145" y="213548"/>
                </a:cubicBezTo>
                <a:cubicBezTo>
                  <a:pt x="7726" y="193685"/>
                  <a:pt x="19624" y="179543"/>
                  <a:pt x="40122" y="173525"/>
                </a:cubicBezTo>
                <a:cubicBezTo>
                  <a:pt x="51642" y="170128"/>
                  <a:pt x="62984" y="166136"/>
                  <a:pt x="74365" y="162362"/>
                </a:cubicBezTo>
                <a:cubicBezTo>
                  <a:pt x="75140" y="161971"/>
                  <a:pt x="75855" y="161468"/>
                  <a:pt x="76471" y="160872"/>
                </a:cubicBezTo>
                <a:cubicBezTo>
                  <a:pt x="76014" y="160211"/>
                  <a:pt x="75478" y="159609"/>
                  <a:pt x="74882" y="159085"/>
                </a:cubicBezTo>
                <a:cubicBezTo>
                  <a:pt x="71008" y="156344"/>
                  <a:pt x="66936" y="153761"/>
                  <a:pt x="63182" y="150961"/>
                </a:cubicBezTo>
                <a:cubicBezTo>
                  <a:pt x="56250" y="146061"/>
                  <a:pt x="51325" y="138835"/>
                  <a:pt x="49279" y="130602"/>
                </a:cubicBezTo>
                <a:cubicBezTo>
                  <a:pt x="48365" y="127006"/>
                  <a:pt x="47849" y="123312"/>
                  <a:pt x="47292" y="119637"/>
                </a:cubicBezTo>
                <a:cubicBezTo>
                  <a:pt x="47233" y="117882"/>
                  <a:pt x="46081" y="116354"/>
                  <a:pt x="44392" y="115844"/>
                </a:cubicBezTo>
                <a:cubicBezTo>
                  <a:pt x="37739" y="113776"/>
                  <a:pt x="33190" y="107605"/>
                  <a:pt x="33210" y="100629"/>
                </a:cubicBezTo>
                <a:cubicBezTo>
                  <a:pt x="32932" y="87996"/>
                  <a:pt x="32713" y="75324"/>
                  <a:pt x="33607" y="62751"/>
                </a:cubicBezTo>
                <a:cubicBezTo>
                  <a:pt x="35971" y="34560"/>
                  <a:pt x="55416" y="10721"/>
                  <a:pt x="82568" y="2766"/>
                </a:cubicBezTo>
                <a:cubicBezTo>
                  <a:pt x="87018" y="1475"/>
                  <a:pt x="91626" y="780"/>
                  <a:pt x="96154" y="-233"/>
                </a:cubicBezTo>
                <a:close/>
                <a:moveTo>
                  <a:pt x="128232" y="170625"/>
                </a:moveTo>
                <a:cubicBezTo>
                  <a:pt x="124260" y="183098"/>
                  <a:pt x="116077" y="190487"/>
                  <a:pt x="103146" y="190726"/>
                </a:cubicBezTo>
                <a:cubicBezTo>
                  <a:pt x="89640" y="190944"/>
                  <a:pt x="81158" y="183376"/>
                  <a:pt x="77027" y="170645"/>
                </a:cubicBezTo>
                <a:cubicBezTo>
                  <a:pt x="65109" y="174617"/>
                  <a:pt x="53191" y="178590"/>
                  <a:pt x="41274" y="182363"/>
                </a:cubicBezTo>
                <a:cubicBezTo>
                  <a:pt x="27569" y="186594"/>
                  <a:pt x="18551" y="195652"/>
                  <a:pt x="13129" y="208642"/>
                </a:cubicBezTo>
                <a:cubicBezTo>
                  <a:pt x="8223" y="220361"/>
                  <a:pt x="7170" y="232735"/>
                  <a:pt x="7170" y="245248"/>
                </a:cubicBezTo>
                <a:cubicBezTo>
                  <a:pt x="7170" y="250274"/>
                  <a:pt x="8501" y="251644"/>
                  <a:pt x="13447" y="251644"/>
                </a:cubicBezTo>
                <a:lnTo>
                  <a:pt x="137727" y="251644"/>
                </a:lnTo>
                <a:lnTo>
                  <a:pt x="137727" y="173743"/>
                </a:lnTo>
                <a:close/>
                <a:moveTo>
                  <a:pt x="102649" y="160336"/>
                </a:moveTo>
                <a:cubicBezTo>
                  <a:pt x="108449" y="160252"/>
                  <a:pt x="114110" y="158584"/>
                  <a:pt x="119036" y="155509"/>
                </a:cubicBezTo>
                <a:cubicBezTo>
                  <a:pt x="125452" y="151537"/>
                  <a:pt x="131768" y="147425"/>
                  <a:pt x="137866" y="143016"/>
                </a:cubicBezTo>
                <a:cubicBezTo>
                  <a:pt x="142931" y="139321"/>
                  <a:pt x="146407" y="133853"/>
                  <a:pt x="147618" y="127702"/>
                </a:cubicBezTo>
                <a:cubicBezTo>
                  <a:pt x="148611" y="122974"/>
                  <a:pt x="149346" y="118207"/>
                  <a:pt x="150141" y="113460"/>
                </a:cubicBezTo>
                <a:cubicBezTo>
                  <a:pt x="150737" y="109905"/>
                  <a:pt x="151948" y="108514"/>
                  <a:pt x="154928" y="108177"/>
                </a:cubicBezTo>
                <a:cubicBezTo>
                  <a:pt x="160092" y="107621"/>
                  <a:pt x="163290" y="104423"/>
                  <a:pt x="163369" y="99775"/>
                </a:cubicBezTo>
                <a:cubicBezTo>
                  <a:pt x="163449" y="95127"/>
                  <a:pt x="160330" y="91711"/>
                  <a:pt x="155285" y="90936"/>
                </a:cubicBezTo>
                <a:cubicBezTo>
                  <a:pt x="151412" y="90360"/>
                  <a:pt x="150638" y="89466"/>
                  <a:pt x="150439" y="85513"/>
                </a:cubicBezTo>
                <a:cubicBezTo>
                  <a:pt x="150638" y="79513"/>
                  <a:pt x="146228" y="74351"/>
                  <a:pt x="140269" y="73596"/>
                </a:cubicBezTo>
                <a:cubicBezTo>
                  <a:pt x="127776" y="71713"/>
                  <a:pt x="115739" y="67552"/>
                  <a:pt x="104735" y="61321"/>
                </a:cubicBezTo>
                <a:cubicBezTo>
                  <a:pt x="103464" y="60745"/>
                  <a:pt x="102034" y="60745"/>
                  <a:pt x="100763" y="61321"/>
                </a:cubicBezTo>
                <a:cubicBezTo>
                  <a:pt x="89600" y="67617"/>
                  <a:pt x="77404" y="71836"/>
                  <a:pt x="64732" y="73775"/>
                </a:cubicBezTo>
                <a:cubicBezTo>
                  <a:pt x="58892" y="74547"/>
                  <a:pt x="54602" y="79614"/>
                  <a:pt x="54800" y="85494"/>
                </a:cubicBezTo>
                <a:cubicBezTo>
                  <a:pt x="54800" y="89248"/>
                  <a:pt x="53768" y="90360"/>
                  <a:pt x="49934" y="90936"/>
                </a:cubicBezTo>
                <a:cubicBezTo>
                  <a:pt x="44869" y="91691"/>
                  <a:pt x="41751" y="95087"/>
                  <a:pt x="41850" y="99735"/>
                </a:cubicBezTo>
                <a:cubicBezTo>
                  <a:pt x="41949" y="104383"/>
                  <a:pt x="45187" y="107680"/>
                  <a:pt x="50292" y="108157"/>
                </a:cubicBezTo>
                <a:cubicBezTo>
                  <a:pt x="52715" y="108143"/>
                  <a:pt x="54721" y="110032"/>
                  <a:pt x="54840" y="112447"/>
                </a:cubicBezTo>
                <a:cubicBezTo>
                  <a:pt x="55535" y="116420"/>
                  <a:pt x="56211" y="120426"/>
                  <a:pt x="56826" y="124464"/>
                </a:cubicBezTo>
                <a:cubicBezTo>
                  <a:pt x="57840" y="132314"/>
                  <a:pt x="62070" y="139385"/>
                  <a:pt x="68526" y="143969"/>
                </a:cubicBezTo>
                <a:cubicBezTo>
                  <a:pt x="73153" y="147246"/>
                  <a:pt x="77821" y="150484"/>
                  <a:pt x="82608" y="153523"/>
                </a:cubicBezTo>
                <a:cubicBezTo>
                  <a:pt x="88507" y="157648"/>
                  <a:pt x="95459" y="160012"/>
                  <a:pt x="102649" y="160336"/>
                </a:cubicBezTo>
                <a:close/>
                <a:moveTo>
                  <a:pt x="163886" y="84342"/>
                </a:moveTo>
                <a:cubicBezTo>
                  <a:pt x="163330" y="75046"/>
                  <a:pt x="163886" y="65869"/>
                  <a:pt x="162039" y="57229"/>
                </a:cubicBezTo>
                <a:cubicBezTo>
                  <a:pt x="156576" y="32182"/>
                  <a:pt x="141004" y="15716"/>
                  <a:pt x="115977" y="10095"/>
                </a:cubicBezTo>
                <a:cubicBezTo>
                  <a:pt x="90493" y="4375"/>
                  <a:pt x="69380" y="12975"/>
                  <a:pt x="53430" y="33632"/>
                </a:cubicBezTo>
                <a:cubicBezTo>
                  <a:pt x="41949" y="48529"/>
                  <a:pt x="41075" y="65989"/>
                  <a:pt x="42009" y="83785"/>
                </a:cubicBezTo>
                <a:cubicBezTo>
                  <a:pt x="42009" y="83885"/>
                  <a:pt x="42247" y="83984"/>
                  <a:pt x="42466" y="84163"/>
                </a:cubicBezTo>
                <a:cubicBezTo>
                  <a:pt x="43777" y="82971"/>
                  <a:pt x="46240" y="83646"/>
                  <a:pt x="46776" y="80945"/>
                </a:cubicBezTo>
                <a:cubicBezTo>
                  <a:pt x="48305" y="72398"/>
                  <a:pt x="55277" y="65877"/>
                  <a:pt x="63917" y="64916"/>
                </a:cubicBezTo>
                <a:cubicBezTo>
                  <a:pt x="74623" y="63581"/>
                  <a:pt x="84952" y="60087"/>
                  <a:pt x="94267" y="54647"/>
                </a:cubicBezTo>
                <a:cubicBezTo>
                  <a:pt x="99332" y="51161"/>
                  <a:pt x="106026" y="51161"/>
                  <a:pt x="111091" y="54647"/>
                </a:cubicBezTo>
                <a:cubicBezTo>
                  <a:pt x="120427" y="60056"/>
                  <a:pt x="130735" y="63539"/>
                  <a:pt x="141441" y="64896"/>
                </a:cubicBezTo>
                <a:cubicBezTo>
                  <a:pt x="149545" y="65732"/>
                  <a:pt x="156239" y="71604"/>
                  <a:pt x="158126" y="79535"/>
                </a:cubicBezTo>
                <a:cubicBezTo>
                  <a:pt x="158801" y="82792"/>
                  <a:pt x="160708" y="83448"/>
                  <a:pt x="163886" y="84342"/>
                </a:cubicBezTo>
                <a:close/>
                <a:moveTo>
                  <a:pt x="146010" y="212416"/>
                </a:moveTo>
                <a:lnTo>
                  <a:pt x="146010" y="245546"/>
                </a:lnTo>
                <a:cubicBezTo>
                  <a:pt x="146010" y="250214"/>
                  <a:pt x="147440" y="251644"/>
                  <a:pt x="152087" y="251644"/>
                </a:cubicBezTo>
                <a:lnTo>
                  <a:pt x="244190" y="251644"/>
                </a:lnTo>
                <a:cubicBezTo>
                  <a:pt x="248838" y="251644"/>
                  <a:pt x="250288" y="250214"/>
                  <a:pt x="250288" y="245566"/>
                </a:cubicBezTo>
                <a:cubicBezTo>
                  <a:pt x="250288" y="235238"/>
                  <a:pt x="250288" y="224889"/>
                  <a:pt x="250288" y="214541"/>
                </a:cubicBezTo>
                <a:lnTo>
                  <a:pt x="250288" y="212555"/>
                </a:lnTo>
                <a:lnTo>
                  <a:pt x="215608" y="212555"/>
                </a:lnTo>
                <a:cubicBezTo>
                  <a:pt x="215608" y="214402"/>
                  <a:pt x="215608" y="215852"/>
                  <a:pt x="215608" y="217282"/>
                </a:cubicBezTo>
                <a:cubicBezTo>
                  <a:pt x="215449" y="224129"/>
                  <a:pt x="210007" y="229674"/>
                  <a:pt x="203154" y="229934"/>
                </a:cubicBezTo>
                <a:cubicBezTo>
                  <a:pt x="199678" y="230123"/>
                  <a:pt x="196202" y="230123"/>
                  <a:pt x="192726" y="229934"/>
                </a:cubicBezTo>
                <a:cubicBezTo>
                  <a:pt x="186927" y="229627"/>
                  <a:pt x="182100" y="225364"/>
                  <a:pt x="181087" y="219646"/>
                </a:cubicBezTo>
                <a:cubicBezTo>
                  <a:pt x="180670" y="217441"/>
                  <a:pt x="180650" y="215157"/>
                  <a:pt x="180412" y="212555"/>
                </a:cubicBezTo>
                <a:close/>
                <a:moveTo>
                  <a:pt x="197990" y="203835"/>
                </a:moveTo>
                <a:lnTo>
                  <a:pt x="244786" y="203835"/>
                </a:lnTo>
                <a:cubicBezTo>
                  <a:pt x="248639" y="203835"/>
                  <a:pt x="250268" y="202266"/>
                  <a:pt x="250288" y="198492"/>
                </a:cubicBezTo>
                <a:cubicBezTo>
                  <a:pt x="250288" y="191957"/>
                  <a:pt x="250288" y="185422"/>
                  <a:pt x="250288" y="178907"/>
                </a:cubicBezTo>
                <a:cubicBezTo>
                  <a:pt x="250288" y="175074"/>
                  <a:pt x="248719" y="173525"/>
                  <a:pt x="244846" y="173525"/>
                </a:cubicBezTo>
                <a:lnTo>
                  <a:pt x="151492" y="173525"/>
                </a:lnTo>
                <a:cubicBezTo>
                  <a:pt x="147519" y="173525"/>
                  <a:pt x="146010" y="175054"/>
                  <a:pt x="145990" y="179106"/>
                </a:cubicBezTo>
                <a:cubicBezTo>
                  <a:pt x="145990" y="185383"/>
                  <a:pt x="145990" y="191659"/>
                  <a:pt x="145990" y="197916"/>
                </a:cubicBezTo>
                <a:cubicBezTo>
                  <a:pt x="145990" y="202425"/>
                  <a:pt x="147440" y="203875"/>
                  <a:pt x="151948" y="203875"/>
                </a:cubicBezTo>
                <a:close/>
                <a:moveTo>
                  <a:pt x="219839" y="164547"/>
                </a:moveTo>
                <a:cubicBezTo>
                  <a:pt x="219839" y="162938"/>
                  <a:pt x="219839" y="161508"/>
                  <a:pt x="219839" y="160098"/>
                </a:cubicBezTo>
                <a:cubicBezTo>
                  <a:pt x="219759" y="155537"/>
                  <a:pt x="216065" y="151876"/>
                  <a:pt x="211497" y="151855"/>
                </a:cubicBezTo>
                <a:cubicBezTo>
                  <a:pt x="202598" y="151855"/>
                  <a:pt x="193620" y="151855"/>
                  <a:pt x="184781" y="151855"/>
                </a:cubicBezTo>
                <a:cubicBezTo>
                  <a:pt x="181166" y="151827"/>
                  <a:pt x="178008" y="154234"/>
                  <a:pt x="177055" y="157714"/>
                </a:cubicBezTo>
                <a:cubicBezTo>
                  <a:pt x="176638" y="159968"/>
                  <a:pt x="176399" y="162255"/>
                  <a:pt x="176340" y="164547"/>
                </a:cubicBezTo>
                <a:close/>
                <a:moveTo>
                  <a:pt x="85329" y="164904"/>
                </a:moveTo>
                <a:cubicBezTo>
                  <a:pt x="85270" y="170639"/>
                  <a:pt x="88150" y="176003"/>
                  <a:pt x="92956" y="179126"/>
                </a:cubicBezTo>
                <a:cubicBezTo>
                  <a:pt x="98359" y="182987"/>
                  <a:pt x="105550" y="183245"/>
                  <a:pt x="111210" y="179781"/>
                </a:cubicBezTo>
                <a:cubicBezTo>
                  <a:pt x="116792" y="176663"/>
                  <a:pt x="119533" y="171658"/>
                  <a:pt x="119970" y="164884"/>
                </a:cubicBezTo>
                <a:cubicBezTo>
                  <a:pt x="109085" y="170408"/>
                  <a:pt x="96234" y="170408"/>
                  <a:pt x="85349" y="164884"/>
                </a:cubicBezTo>
                <a:close/>
                <a:moveTo>
                  <a:pt x="189648" y="212575"/>
                </a:moveTo>
                <a:cubicBezTo>
                  <a:pt x="189648" y="214303"/>
                  <a:pt x="189648" y="215733"/>
                  <a:pt x="189648" y="217143"/>
                </a:cubicBezTo>
                <a:cubicBezTo>
                  <a:pt x="189648" y="219338"/>
                  <a:pt x="191415" y="221117"/>
                  <a:pt x="193620" y="221119"/>
                </a:cubicBezTo>
                <a:cubicBezTo>
                  <a:pt x="193680" y="221119"/>
                  <a:pt x="193719" y="221117"/>
                  <a:pt x="193779" y="221115"/>
                </a:cubicBezTo>
                <a:cubicBezTo>
                  <a:pt x="196739" y="221115"/>
                  <a:pt x="199738" y="221115"/>
                  <a:pt x="202638" y="221115"/>
                </a:cubicBezTo>
                <a:cubicBezTo>
                  <a:pt x="204545" y="221280"/>
                  <a:pt x="206253" y="219975"/>
                  <a:pt x="206610" y="218096"/>
                </a:cubicBezTo>
                <a:cubicBezTo>
                  <a:pt x="206769" y="216273"/>
                  <a:pt x="206769" y="214438"/>
                  <a:pt x="206610" y="212614"/>
                </a:cubicBezTo>
                <a:close/>
              </a:path>
            </a:pathLst>
          </a:custGeom>
          <a:solidFill>
            <a:schemeClr val="bg1"/>
          </a:solidFill>
          <a:ln w="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ru-RU" sz="240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84839AA-EDE6-20C6-6A14-A048881E1074}"/>
              </a:ext>
            </a:extLst>
          </p:cNvPr>
          <p:cNvGrpSpPr/>
          <p:nvPr/>
        </p:nvGrpSpPr>
        <p:grpSpPr>
          <a:xfrm>
            <a:off x="6096001" y="1686886"/>
            <a:ext cx="4344271" cy="1966580"/>
            <a:chOff x="5058174" y="1681547"/>
            <a:chExt cx="3258203" cy="147493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149E57A-AD14-A42D-AE9E-0CB74B61DEBC}"/>
                </a:ext>
              </a:extLst>
            </p:cNvPr>
            <p:cNvSpPr/>
            <p:nvPr/>
          </p:nvSpPr>
          <p:spPr>
            <a:xfrm>
              <a:off x="5876854" y="1692956"/>
              <a:ext cx="2414385" cy="146352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>
                <a:spcAft>
                  <a:spcPts val="1067"/>
                </a:spcAft>
              </a:pPr>
              <a:r>
                <a:rPr lang="en" sz="1300" b="0" i="0" u="none" strike="noStrike" dirty="0">
                  <a:solidFill>
                    <a:srgbClr val="000000"/>
                  </a:solidFill>
                  <a:latin typeface="Arial"/>
                  <a:ea typeface="Verdana"/>
                  <a:cs typeface="Arial"/>
                </a:rPr>
                <a:t>Tourism employment growth rate,</a:t>
              </a:r>
              <a:br>
                <a:rPr lang="en" sz="1300" b="0" i="0" u="none" strike="noStrike" dirty="0">
                  <a:solidFill>
                    <a:srgbClr val="000000"/>
                  </a:solidFill>
                  <a:latin typeface="Arial"/>
                  <a:ea typeface="Verdana"/>
                  <a:cs typeface="Arial"/>
                </a:rPr>
              </a:br>
              <a:r>
                <a:rPr lang="en" sz="1300" b="0" i="0" u="none" strike="noStrike" dirty="0">
                  <a:solidFill>
                    <a:srgbClr val="000000"/>
                  </a:solidFill>
                  <a:latin typeface="Arial"/>
                  <a:ea typeface="Verdana"/>
                  <a:cs typeface="Arial"/>
                </a:rPr>
                <a:t>annually</a:t>
              </a:r>
            </a:p>
            <a:p>
              <a:pPr rtl="0">
                <a:spcAft>
                  <a:spcPts val="1067"/>
                </a:spcAft>
              </a:pPr>
              <a:r>
                <a:rPr lang="en" sz="1300" b="0" i="0" u="none" strike="noStrike" dirty="0">
                  <a:solidFill>
                    <a:srgbClr val="000000"/>
                  </a:solidFill>
                  <a:latin typeface="Verdana"/>
                  <a:ea typeface="Verdana"/>
                </a:rPr>
                <a:t>Multiplier in the tourism industry </a:t>
              </a:r>
            </a:p>
            <a:p>
              <a:pPr rtl="0">
                <a:spcAft>
                  <a:spcPts val="1067"/>
                </a:spcAft>
              </a:pPr>
              <a:endParaRPr lang="en" sz="300" b="0" i="0" u="none" strike="noStrike" dirty="0">
                <a:solidFill>
                  <a:srgbClr val="000000"/>
                </a:solidFill>
                <a:latin typeface="Verdana"/>
                <a:ea typeface="Verdana"/>
              </a:endParaRPr>
            </a:p>
            <a:p>
              <a:pPr rtl="0">
                <a:spcAft>
                  <a:spcPts val="1067"/>
                </a:spcAft>
              </a:pPr>
              <a:r>
                <a:rPr lang="en" sz="1300" b="0" i="0" u="none" strike="noStrike" dirty="0">
                  <a:solidFill>
                    <a:srgbClr val="000000"/>
                  </a:solidFill>
                  <a:latin typeface="Verdana"/>
                  <a:ea typeface="Verdana"/>
                </a:rPr>
                <a:t>The workplace in the city is related to the tourism sector</a:t>
              </a:r>
              <a:endParaRPr lang="ru-RU" sz="13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endParaRPr>
            </a:p>
            <a:p>
              <a:pPr>
                <a:spcAft>
                  <a:spcPts val="1067"/>
                </a:spcAft>
              </a:pPr>
              <a:endParaRPr lang="ru-RU" sz="1300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7357803-F7AA-466E-9C63-20DC59AA068F}"/>
                </a:ext>
              </a:extLst>
            </p:cNvPr>
            <p:cNvGrpSpPr/>
            <p:nvPr/>
          </p:nvGrpSpPr>
          <p:grpSpPr>
            <a:xfrm>
              <a:off x="5058174" y="1681547"/>
              <a:ext cx="3258203" cy="1175602"/>
              <a:chOff x="5058174" y="1681547"/>
              <a:chExt cx="3258203" cy="1175602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F2586EA-220C-43D1-A69F-24C742686AE9}"/>
                  </a:ext>
                </a:extLst>
              </p:cNvPr>
              <p:cNvSpPr/>
              <p:nvPr/>
            </p:nvSpPr>
            <p:spPr>
              <a:xfrm>
                <a:off x="5901992" y="1681547"/>
                <a:ext cx="2414385" cy="375692"/>
              </a:xfrm>
              <a:prstGeom prst="rect">
                <a:avLst/>
              </a:prstGeom>
              <a:solidFill>
                <a:schemeClr val="bg1">
                  <a:lumMod val="95000"/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400"/>
              </a:p>
            </p:txBody>
          </p:sp>
          <p:sp>
            <p:nvSpPr>
              <p:cNvPr id="12" name="Прямоугольник: скругленные верхние углы 11">
                <a:extLst>
                  <a:ext uri="{FF2B5EF4-FFF2-40B4-BE49-F238E27FC236}">
                    <a16:creationId xmlns:a16="http://schemas.microsoft.com/office/drawing/2014/main" id="{27221372-0494-1612-3F31-F9CE6EB9E02D}"/>
                  </a:ext>
                </a:extLst>
              </p:cNvPr>
              <p:cNvSpPr/>
              <p:nvPr/>
            </p:nvSpPr>
            <p:spPr>
              <a:xfrm>
                <a:off x="5058174" y="2481457"/>
                <a:ext cx="818680" cy="370955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A3B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rtl="0"/>
                <a:r>
                  <a:rPr lang="en" sz="2400" b="0" i="0" u="none" strike="noStrike">
                    <a:latin typeface="Arial Black"/>
                  </a:rPr>
                  <a:t>12th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AF42338-DE3C-E2D0-B39A-FC814317FA42}"/>
                  </a:ext>
                </a:extLst>
              </p:cNvPr>
              <p:cNvSpPr/>
              <p:nvPr/>
            </p:nvSpPr>
            <p:spPr>
              <a:xfrm>
                <a:off x="5901992" y="2481457"/>
                <a:ext cx="2414385" cy="375692"/>
              </a:xfrm>
              <a:prstGeom prst="rect">
                <a:avLst/>
              </a:prstGeom>
              <a:solidFill>
                <a:schemeClr val="bg1">
                  <a:lumMod val="95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2400"/>
              </a:p>
            </p:txBody>
          </p:sp>
          <p:sp>
            <p:nvSpPr>
              <p:cNvPr id="14" name="Прямоугольник: скругленные верхние углы 13">
                <a:extLst>
                  <a:ext uri="{FF2B5EF4-FFF2-40B4-BE49-F238E27FC236}">
                    <a16:creationId xmlns:a16="http://schemas.microsoft.com/office/drawing/2014/main" id="{F74F3730-B76F-0B1C-1491-C97ECAE369C9}"/>
                  </a:ext>
                </a:extLst>
              </p:cNvPr>
              <p:cNvSpPr/>
              <p:nvPr/>
            </p:nvSpPr>
            <p:spPr>
              <a:xfrm>
                <a:off x="5058174" y="2085413"/>
                <a:ext cx="818680" cy="370955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9EB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rtl="0"/>
                <a:r>
                  <a:rPr lang="en" sz="2400" b="0" i="0" u="none" strike="noStrike">
                    <a:latin typeface="Arial Black"/>
                  </a:rPr>
                  <a:t>3.5</a:t>
                </a:r>
                <a:endParaRPr lang="ru-RU" sz="2400">
                  <a:latin typeface="Arial Black" panose="020B0A04020102020204" pitchFamily="34" charset="0"/>
                </a:endParaRPr>
              </a:p>
            </p:txBody>
          </p:sp>
          <p:sp>
            <p:nvSpPr>
              <p:cNvPr id="15" name="Прямоугольник: скругленные верхние углы 14">
                <a:extLst>
                  <a:ext uri="{FF2B5EF4-FFF2-40B4-BE49-F238E27FC236}">
                    <a16:creationId xmlns:a16="http://schemas.microsoft.com/office/drawing/2014/main" id="{D6366677-8B77-0D56-41E7-187FDA79F5E7}"/>
                  </a:ext>
                </a:extLst>
              </p:cNvPr>
              <p:cNvSpPr/>
              <p:nvPr/>
            </p:nvSpPr>
            <p:spPr>
              <a:xfrm>
                <a:off x="5058174" y="1692955"/>
                <a:ext cx="818680" cy="370955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A2DC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rtl="0"/>
                <a:r>
                  <a:rPr lang="en" sz="2200" b="0" i="0" u="none" strike="noStrike">
                    <a:solidFill>
                      <a:srgbClr val="FFFFFF"/>
                    </a:solidFill>
                    <a:latin typeface="Arial Black"/>
                  </a:rPr>
                  <a:t>+10%</a:t>
                </a:r>
                <a:endParaRPr lang="ru-RU" sz="2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C61E4F1-C948-C24D-8D62-63C0489C4A71}"/>
              </a:ext>
            </a:extLst>
          </p:cNvPr>
          <p:cNvSpPr txBox="1"/>
          <p:nvPr/>
        </p:nvSpPr>
        <p:spPr>
          <a:xfrm>
            <a:off x="191344" y="5905609"/>
            <a:ext cx="6096000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spcAft>
                <a:spcPts val="800"/>
              </a:spcAft>
            </a:pPr>
            <a:r>
              <a:rPr lang="en" sz="1200" b="1" i="0" u="none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" sz="1200" b="0" i="0" u="none" strike="noStrike">
                <a:solidFill>
                  <a:srgbClr val="000000"/>
                </a:solidFill>
                <a:latin typeface="Arial"/>
                <a:ea typeface="Verdana"/>
              </a:rPr>
              <a:t>* considering the multiplier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6B2C0A8-4BA6-8F76-18B6-F846A83EFD86}"/>
              </a:ext>
            </a:extLst>
          </p:cNvPr>
          <p:cNvSpPr/>
          <p:nvPr/>
        </p:nvSpPr>
        <p:spPr>
          <a:xfrm>
            <a:off x="5018680" y="3782937"/>
            <a:ext cx="3131021" cy="7696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" sz="1400" b="1" i="0" u="none" strike="noStrike" dirty="0">
                <a:solidFill>
                  <a:srgbClr val="000000"/>
                </a:solidFill>
                <a:latin typeface="Arial"/>
              </a:rPr>
              <a:t>Average number of employees in the tourism industry in Russia, </a:t>
            </a:r>
            <a:r>
              <a:rPr lang="en" sz="1400" b="1" i="0" u="none" strike="noStrike" dirty="0" err="1">
                <a:solidFill>
                  <a:srgbClr val="000000"/>
                </a:solidFill>
                <a:latin typeface="Arial"/>
              </a:rPr>
              <a:t>mln</a:t>
            </a:r>
            <a:r>
              <a:rPr lang="en" sz="1400" b="1" i="0" u="none" strike="noStrike" dirty="0">
                <a:solidFill>
                  <a:srgbClr val="000000"/>
                </a:solidFill>
                <a:latin typeface="Arial"/>
              </a:rPr>
              <a:t>. people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DD8B0DC-F386-59F5-3DC0-EA34E88FC800}"/>
              </a:ext>
            </a:extLst>
          </p:cNvPr>
          <p:cNvSpPr/>
          <p:nvPr/>
        </p:nvSpPr>
        <p:spPr>
          <a:xfrm>
            <a:off x="8436790" y="3737480"/>
            <a:ext cx="3504389" cy="7696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" sz="1400" b="1" i="0" u="none" strike="noStrike">
                <a:solidFill>
                  <a:srgbClr val="000000"/>
                </a:solidFill>
                <a:latin typeface="Arial"/>
              </a:rPr>
              <a:t>Average number of employees in the tourism industry in St. Petersburg, thousand people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F35C05AA-0539-14E2-5F99-0C8F947CE3FC}"/>
              </a:ext>
            </a:extLst>
          </p:cNvPr>
          <p:cNvGraphicFramePr/>
          <p:nvPr/>
        </p:nvGraphicFramePr>
        <p:xfrm>
          <a:off x="4913229" y="4771350"/>
          <a:ext cx="3475555" cy="1083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EA7E34F4-F3C4-0802-4793-050D432E3B3F}"/>
              </a:ext>
            </a:extLst>
          </p:cNvPr>
          <p:cNvGraphicFramePr/>
          <p:nvPr/>
        </p:nvGraphicFramePr>
        <p:xfrm>
          <a:off x="8396020" y="4322963"/>
          <a:ext cx="3722408" cy="169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088E240-84A2-A59F-C29B-EDDD4937AF7C}"/>
              </a:ext>
            </a:extLst>
          </p:cNvPr>
          <p:cNvCxnSpPr/>
          <p:nvPr/>
        </p:nvCxnSpPr>
        <p:spPr>
          <a:xfrm>
            <a:off x="5183899" y="3504593"/>
            <a:ext cx="7012533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B2B5381-EB28-E96E-30C8-22DFE4ED9B6B}"/>
              </a:ext>
            </a:extLst>
          </p:cNvPr>
          <p:cNvGrpSpPr/>
          <p:nvPr/>
        </p:nvGrpSpPr>
        <p:grpSpPr>
          <a:xfrm>
            <a:off x="288157" y="1788607"/>
            <a:ext cx="5279784" cy="4516336"/>
            <a:chOff x="539734" y="1347614"/>
            <a:chExt cx="4061184" cy="3433328"/>
          </a:xfrm>
        </p:grpSpPr>
        <p:graphicFrame>
          <p:nvGraphicFramePr>
            <p:cNvPr id="26" name="Диаграмма 25">
              <a:extLst>
                <a:ext uri="{FF2B5EF4-FFF2-40B4-BE49-F238E27FC236}">
                  <a16:creationId xmlns:a16="http://schemas.microsoft.com/office/drawing/2014/main" id="{C3ACB6CF-C0EF-1908-5396-EFD2F01729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70840803"/>
                </p:ext>
              </p:extLst>
            </p:nvPr>
          </p:nvGraphicFramePr>
          <p:xfrm>
            <a:off x="539734" y="1347614"/>
            <a:ext cx="4061184" cy="3433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5941896-40BF-84F5-31FD-E6046DF1A3C2}"/>
                </a:ext>
              </a:extLst>
            </p:cNvPr>
            <p:cNvSpPr/>
            <p:nvPr/>
          </p:nvSpPr>
          <p:spPr>
            <a:xfrm>
              <a:off x="1979712" y="3005587"/>
              <a:ext cx="1512168" cy="60062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rtl="0"/>
              <a:r>
                <a:rPr lang="en" sz="2600" b="1" i="0" u="none" strike="noStrike" dirty="0">
                  <a:solidFill>
                    <a:srgbClr val="000000"/>
                  </a:solidFill>
                  <a:latin typeface="Arial Black"/>
                  <a:cs typeface="Arial"/>
                </a:rPr>
                <a:t>220</a:t>
              </a:r>
              <a:r>
                <a:rPr lang="en" sz="2400" b="1" i="0" u="none" strike="noStrike" dirty="0">
                  <a:solidFill>
                    <a:srgbClr val="000000"/>
                  </a:solidFill>
                  <a:latin typeface="Arial Black"/>
                  <a:cs typeface="Arial"/>
                </a:rPr>
                <a:t> </a:t>
              </a:r>
              <a:r>
                <a:rPr lang="en" sz="1800" b="1" i="0" u="none" strike="noStrike" dirty="0">
                  <a:solidFill>
                    <a:srgbClr val="000000"/>
                  </a:solidFill>
                  <a:latin typeface="Arial Black"/>
                  <a:cs typeface="Arial"/>
                </a:rPr>
                <a:t>thousand people*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99EF84-ED2A-732F-066F-F1E3C97B352C}"/>
              </a:ext>
            </a:extLst>
          </p:cNvPr>
          <p:cNvSpPr txBox="1"/>
          <p:nvPr/>
        </p:nvSpPr>
        <p:spPr>
          <a:xfrm>
            <a:off x="11184651" y="506855"/>
            <a:ext cx="523705" cy="507831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" sz="1100" b="1" i="0" u="none" strike="noStrike">
                <a:latin typeface="Arial Narrow"/>
                <a:cs typeface="Arial"/>
              </a:rPr>
              <a:t>SAINT PETERSBURG</a:t>
            </a:r>
            <a:endParaRPr lang="ru-RU" sz="12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0C6F54-00BD-D35A-E914-D9308F215CC7}"/>
              </a:ext>
            </a:extLst>
          </p:cNvPr>
          <p:cNvSpPr/>
          <p:nvPr/>
        </p:nvSpPr>
        <p:spPr>
          <a:xfrm>
            <a:off x="3239344" y="1963413"/>
            <a:ext cx="1524065" cy="395787"/>
          </a:xfrm>
          <a:prstGeom prst="rect">
            <a:avLst/>
          </a:prstGeom>
          <a:solidFill>
            <a:srgbClr val="3284A1"/>
          </a:solidFill>
        </p:spPr>
        <p:txBody>
          <a:bodyPr wrap="square">
            <a:noAutofit/>
          </a:bodyPr>
          <a:lstStyle/>
          <a:p>
            <a:pPr algn="ctr" rtl="0"/>
            <a:r>
              <a:rPr lang="en-US" sz="900" b="1" i="0" u="none" strike="noStrike" dirty="0">
                <a:solidFill>
                  <a:srgbClr val="000000"/>
                </a:solidFill>
                <a:latin typeface="Arial"/>
              </a:rPr>
              <a:t>Congress and Exhibition </a:t>
            </a:r>
            <a:r>
              <a:rPr lang="en-US" sz="900" b="1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900" b="1" i="0" u="none" strike="noStrike" dirty="0">
                <a:solidFill>
                  <a:srgbClr val="000000"/>
                </a:solidFill>
                <a:latin typeface="Arial"/>
              </a:rPr>
              <a:t>ompanies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43572D0-40E4-1785-8EC7-47EE4E4D40CF}"/>
              </a:ext>
            </a:extLst>
          </p:cNvPr>
          <p:cNvSpPr/>
          <p:nvPr/>
        </p:nvSpPr>
        <p:spPr>
          <a:xfrm>
            <a:off x="1608539" y="2024059"/>
            <a:ext cx="1170514" cy="276999"/>
          </a:xfrm>
          <a:prstGeom prst="rect">
            <a:avLst/>
          </a:prstGeom>
          <a:solidFill>
            <a:srgbClr val="378FAC"/>
          </a:solidFill>
        </p:spPr>
        <p:txBody>
          <a:bodyPr wrap="square">
            <a:noAutofit/>
          </a:bodyPr>
          <a:lstStyle/>
          <a:p>
            <a:pPr algn="ctr" rtl="0"/>
            <a:r>
              <a:rPr lang="en-US" sz="900" b="1" dirty="0">
                <a:solidFill>
                  <a:srgbClr val="000000"/>
                </a:solidFill>
                <a:latin typeface="Arial"/>
              </a:rPr>
              <a:t>Travel Agencies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F2A098E-9ED0-77C9-2141-B8A91835E864}"/>
              </a:ext>
            </a:extLst>
          </p:cNvPr>
          <p:cNvSpPr/>
          <p:nvPr/>
        </p:nvSpPr>
        <p:spPr>
          <a:xfrm>
            <a:off x="382985" y="2648877"/>
            <a:ext cx="1757058" cy="276999"/>
          </a:xfrm>
          <a:prstGeom prst="rect">
            <a:avLst/>
          </a:prstGeom>
          <a:solidFill>
            <a:srgbClr val="378FAC"/>
          </a:solidFill>
        </p:spPr>
        <p:txBody>
          <a:bodyPr wrap="square">
            <a:noAutofit/>
          </a:bodyPr>
          <a:lstStyle/>
          <a:p>
            <a:pPr algn="ctr" rtl="0"/>
            <a:r>
              <a:rPr lang="en-US" sz="900" b="1" dirty="0">
                <a:solidFill>
                  <a:srgbClr val="000000"/>
                </a:solidFill>
                <a:latin typeface="Arial"/>
              </a:rPr>
              <a:t>Tour Operator Companies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168ABA-F6CC-21D6-16AF-32D7F2B16631}"/>
              </a:ext>
            </a:extLst>
          </p:cNvPr>
          <p:cNvSpPr/>
          <p:nvPr/>
        </p:nvSpPr>
        <p:spPr>
          <a:xfrm>
            <a:off x="316136" y="3736899"/>
            <a:ext cx="1215796" cy="244290"/>
          </a:xfrm>
          <a:prstGeom prst="rect">
            <a:avLst/>
          </a:prstGeom>
          <a:solidFill>
            <a:srgbClr val="368CA8"/>
          </a:solidFill>
        </p:spPr>
        <p:txBody>
          <a:bodyPr wrap="square">
            <a:noAutofit/>
          </a:bodyPr>
          <a:lstStyle/>
          <a:p>
            <a:pPr algn="ctr" rtl="0"/>
            <a:r>
              <a:rPr lang="en-US" sz="900" b="1" dirty="0">
                <a:solidFill>
                  <a:srgbClr val="000000"/>
                </a:solidFill>
                <a:latin typeface="Arial"/>
              </a:rPr>
              <a:t>Tour Guides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79EE7E5-1F3E-45BA-15CA-024FC01008D4}"/>
              </a:ext>
            </a:extLst>
          </p:cNvPr>
          <p:cNvSpPr/>
          <p:nvPr/>
        </p:nvSpPr>
        <p:spPr>
          <a:xfrm>
            <a:off x="3340757" y="5563166"/>
            <a:ext cx="1524065" cy="141429"/>
          </a:xfrm>
          <a:prstGeom prst="rect">
            <a:avLst/>
          </a:prstGeom>
          <a:solidFill>
            <a:srgbClr val="2C7791"/>
          </a:solidFill>
        </p:spPr>
        <p:txBody>
          <a:bodyPr wrap="square" lIns="0" tIns="0" rIns="0" bIns="0">
            <a:noAutofit/>
          </a:bodyPr>
          <a:lstStyle/>
          <a:p>
            <a:pPr algn="ctr" rtl="0"/>
            <a:r>
              <a:rPr lang="en-US" sz="900" b="1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900" b="1" i="0" u="none" strike="noStrike" dirty="0">
                <a:solidFill>
                  <a:srgbClr val="000000"/>
                </a:solidFill>
                <a:latin typeface="Arial"/>
              </a:rPr>
              <a:t>ospitality </a:t>
            </a:r>
            <a:r>
              <a:rPr lang="en-US" sz="900" b="1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00" b="1" i="0" u="none" strike="noStrike" dirty="0">
                <a:solidFill>
                  <a:srgbClr val="000000"/>
                </a:solidFill>
                <a:latin typeface="Arial"/>
              </a:rPr>
              <a:t>ndustry</a:t>
            </a:r>
          </a:p>
        </p:txBody>
      </p:sp>
    </p:spTree>
    <p:extLst>
      <p:ext uri="{BB962C8B-B14F-4D97-AF65-F5344CB8AC3E}">
        <p14:creationId xmlns:p14="http://schemas.microsoft.com/office/powerpoint/2010/main" val="31286879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89D4D76-0EB4-0944-8AE2-6E64C9F9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463" b="26860"/>
          <a:stretch>
            <a:fillRect/>
          </a:stretch>
        </p:blipFill>
        <p:spPr>
          <a:xfrm>
            <a:off x="6074" y="1189693"/>
            <a:ext cx="12185927" cy="497560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D41A0C7-8E35-43E0-A989-0F864A60743A}"/>
              </a:ext>
            </a:extLst>
          </p:cNvPr>
          <p:cNvSpPr/>
          <p:nvPr/>
        </p:nvSpPr>
        <p:spPr>
          <a:xfrm>
            <a:off x="0" y="1189693"/>
            <a:ext cx="12192000" cy="4975607"/>
          </a:xfrm>
          <a:prstGeom prst="rect">
            <a:avLst/>
          </a:prstGeom>
          <a:solidFill>
            <a:srgbClr val="126982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2E8482E-C3B1-CB70-6E4D-8735156A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09" y="158125"/>
            <a:ext cx="11208231" cy="974220"/>
          </a:xfrm>
        </p:spPr>
        <p:txBody>
          <a:bodyPr>
            <a:noAutofit/>
          </a:bodyPr>
          <a:lstStyle/>
          <a:p>
            <a:pPr rtl="0"/>
            <a:br>
              <a:rPr lang="en" sz="1600" b="1" i="0" u="none" strike="noStrike">
                <a:latin typeface="Century Gothic"/>
              </a:rPr>
            </a:br>
            <a:r>
              <a:rPr lang="en" sz="1800" b="1" i="0" u="none" strike="noStrike">
                <a:latin typeface="Century Gothic"/>
              </a:rPr>
              <a:t>ACTIVITIES OF COLLECTIVE ACCOMMODATION FACILITIES (CAF)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546CBF-8E28-F9FE-49B1-141B9E7D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Arial"/>
              </a:rPr>
              <a:t>4</a:t>
            </a: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20AB08-DEAE-F400-1D38-5E33E7D0BF44}"/>
              </a:ext>
            </a:extLst>
          </p:cNvPr>
          <p:cNvSpPr/>
          <p:nvPr/>
        </p:nvSpPr>
        <p:spPr>
          <a:xfrm>
            <a:off x="4316069" y="1189693"/>
            <a:ext cx="3412113" cy="56683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45564C13-FA10-8334-8BE5-C21887788EF5}"/>
              </a:ext>
            </a:extLst>
          </p:cNvPr>
          <p:cNvSpPr/>
          <p:nvPr/>
        </p:nvSpPr>
        <p:spPr>
          <a:xfrm>
            <a:off x="95334" y="1198560"/>
            <a:ext cx="4220735" cy="560955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600" b="1">
              <a:solidFill>
                <a:srgbClr val="0E5456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" sz="1600" b="1" i="0" u="none" strike="noStrike">
                <a:solidFill>
                  <a:srgbClr val="0E5456"/>
                </a:solidFill>
                <a:latin typeface="Arial"/>
                <a:cs typeface="Arial"/>
              </a:rPr>
              <a:t>Classified CAFs</a:t>
            </a:r>
          </a:p>
          <a:p>
            <a:pPr algn="ctr" rtl="0"/>
            <a:r>
              <a:rPr lang="en" sz="1600" b="1" i="0" u="none" strike="noStrike">
                <a:solidFill>
                  <a:srgbClr val="0E5456"/>
                </a:solidFill>
                <a:latin typeface="Arial"/>
                <a:cs typeface="Arial"/>
              </a:rPr>
              <a:t>1,200 hotels and 52,400 rooms</a:t>
            </a:r>
          </a:p>
          <a:p>
            <a:pPr algn="ctr"/>
            <a:endParaRPr lang="ru-RU" sz="1600" b="1">
              <a:solidFill>
                <a:srgbClr val="0E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1554E973-9646-3117-C867-D58C391D889B}"/>
              </a:ext>
            </a:extLst>
          </p:cNvPr>
          <p:cNvSpPr/>
          <p:nvPr/>
        </p:nvSpPr>
        <p:spPr>
          <a:xfrm>
            <a:off x="7940627" y="1201044"/>
            <a:ext cx="3868389" cy="436445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E5456"/>
                </a:solidFill>
                <a:latin typeface="Arial"/>
                <a:cs typeface="Arial"/>
              </a:rPr>
              <a:t>Unclassified CAFs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43C02AB-F569-294D-7A70-5BABE843F5D1}"/>
              </a:ext>
            </a:extLst>
          </p:cNvPr>
          <p:cNvCxnSpPr/>
          <p:nvPr/>
        </p:nvCxnSpPr>
        <p:spPr>
          <a:xfrm>
            <a:off x="382984" y="3553253"/>
            <a:ext cx="362221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BC46D4-53C2-B76C-3B34-A0D11077AEAD}"/>
              </a:ext>
            </a:extLst>
          </p:cNvPr>
          <p:cNvSpPr txBox="1"/>
          <p:nvPr/>
        </p:nvSpPr>
        <p:spPr>
          <a:xfrm>
            <a:off x="4251375" y="1428485"/>
            <a:ext cx="3521968" cy="41024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rtl="0"/>
            <a:r>
              <a:rPr lang="en" sz="1300" b="1" i="0" u="none" strike="noStrike">
                <a:solidFill>
                  <a:srgbClr val="FFFFFF"/>
                </a:solidFill>
                <a:latin typeface="Arial"/>
              </a:rPr>
              <a:t>Structure of room stock BUILT IN 2023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C8E0150-919E-C5DB-5E1F-D13A80369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987079"/>
              </p:ext>
            </p:extLst>
          </p:nvPr>
        </p:nvGraphicFramePr>
        <p:xfrm>
          <a:off x="4370891" y="1817172"/>
          <a:ext cx="4128459" cy="235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9A15882-B81C-6CD6-5600-F6DDBBAEBA85}"/>
              </a:ext>
            </a:extLst>
          </p:cNvPr>
          <p:cNvSpPr txBox="1"/>
          <p:nvPr/>
        </p:nvSpPr>
        <p:spPr>
          <a:xfrm>
            <a:off x="4226115" y="4208486"/>
            <a:ext cx="3521968" cy="41024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rtl="0"/>
            <a:r>
              <a:rPr lang="en" sz="1300" b="1" i="0" u="none" strike="noStrike">
                <a:solidFill>
                  <a:srgbClr val="FFFFFF"/>
                </a:solidFill>
                <a:latin typeface="Arial"/>
              </a:rPr>
              <a:t>Structure of room stock BUILT IN 2024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03326E8-5E2D-D48F-58ED-7211C4356478}"/>
              </a:ext>
            </a:extLst>
          </p:cNvPr>
          <p:cNvGraphicFramePr/>
          <p:nvPr/>
        </p:nvGraphicFramePr>
        <p:xfrm>
          <a:off x="4319803" y="4376042"/>
          <a:ext cx="4128459" cy="235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0C5555BF-5031-8CB7-6BF9-3422C609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975" y="2356529"/>
            <a:ext cx="2514503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Opened classified accommodation facilities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11A36D-1A8D-459E-29DD-93728520F408}"/>
              </a:ext>
            </a:extLst>
          </p:cNvPr>
          <p:cNvSpPr/>
          <p:nvPr/>
        </p:nvSpPr>
        <p:spPr>
          <a:xfrm>
            <a:off x="898258" y="2361771"/>
            <a:ext cx="366447" cy="49244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3200" b="1" i="0" u="none" strike="noStrike">
                <a:solidFill>
                  <a:srgbClr val="000000"/>
                </a:solidFill>
                <a:latin typeface="Arial Black"/>
                <a:cs typeface="Arial"/>
              </a:rPr>
              <a:t>7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D1A039FD-C6BB-DA87-CE1A-938D8DAA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975" y="2856033"/>
            <a:ext cx="2352261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Rooms in the new CAFs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6FE074-F807-AC93-C356-397F564B4051}"/>
              </a:ext>
            </a:extLst>
          </p:cNvPr>
          <p:cNvSpPr/>
          <p:nvPr/>
        </p:nvSpPr>
        <p:spPr>
          <a:xfrm>
            <a:off x="533145" y="2863845"/>
            <a:ext cx="1002839" cy="41043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2600" b="1" i="0" u="none" strike="noStrike">
                <a:solidFill>
                  <a:srgbClr val="000000"/>
                </a:solidFill>
                <a:latin typeface="Arial Black"/>
                <a:cs typeface="Arial"/>
              </a:rPr>
              <a:t>1622</a:t>
            </a:r>
          </a:p>
        </p:txBody>
      </p:sp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5FBFAA23-CCEC-CD3A-7624-ED61D6FE6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975" y="1796819"/>
            <a:ext cx="2371000" cy="4538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2540" rtl="0"/>
            <a:r>
              <a:rPr lang="en" sz="2600" b="1" i="0" u="none" strike="noStrike">
                <a:solidFill>
                  <a:srgbClr val="000000"/>
                </a:solidFill>
                <a:latin typeface="Arial"/>
                <a:cs typeface="Arial"/>
              </a:rPr>
              <a:t>2023 </a:t>
            </a:r>
            <a:r>
              <a:rPr lang="en" sz="1800" b="1" i="0" u="none" strike="noStrike">
                <a:solidFill>
                  <a:srgbClr val="000000"/>
                </a:solidFill>
                <a:latin typeface="Arial"/>
                <a:cs typeface="Arial"/>
              </a:rPr>
              <a:t>(actual)</a:t>
            </a:r>
            <a:endParaRPr lang="en-US" sz="1867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">
            <a:extLst>
              <a:ext uri="{FF2B5EF4-FFF2-40B4-BE49-F238E27FC236}">
                <a16:creationId xmlns:a16="http://schemas.microsoft.com/office/drawing/2014/main" id="{84D46565-02AA-455A-25A6-A53A840B2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016" y="4430689"/>
            <a:ext cx="2202427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Classified accommodation facilities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403BA4-933A-B79C-D10E-33A9714F3B70}"/>
              </a:ext>
            </a:extLst>
          </p:cNvPr>
          <p:cNvSpPr/>
          <p:nvPr/>
        </p:nvSpPr>
        <p:spPr>
          <a:xfrm>
            <a:off x="857267" y="4375549"/>
            <a:ext cx="366447" cy="49244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3200" b="1" i="0" u="none" strike="noStrike">
                <a:solidFill>
                  <a:srgbClr val="000000"/>
                </a:solidFill>
                <a:latin typeface="Arial Black"/>
              </a:rPr>
              <a:t>5</a:t>
            </a:r>
            <a:endParaRPr lang="ru-RU" sz="2667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7ECFA47A-47C4-CF3A-7975-494407CD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198" y="4842674"/>
            <a:ext cx="2208245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Rooms in the new CAFs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A10BAC9-29E8-8522-9CEA-911E80AF463B}"/>
              </a:ext>
            </a:extLst>
          </p:cNvPr>
          <p:cNvSpPr/>
          <p:nvPr/>
        </p:nvSpPr>
        <p:spPr>
          <a:xfrm>
            <a:off x="626084" y="4831083"/>
            <a:ext cx="775212" cy="41043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2600" b="1" i="0" u="none" strike="noStrike">
                <a:solidFill>
                  <a:srgbClr val="000000"/>
                </a:solidFill>
                <a:latin typeface="Arial Black"/>
              </a:rPr>
              <a:t>752</a:t>
            </a:r>
          </a:p>
        </p:txBody>
      </p:sp>
      <p:sp>
        <p:nvSpPr>
          <p:cNvPr id="23" name="Прямоугольник 1">
            <a:extLst>
              <a:ext uri="{FF2B5EF4-FFF2-40B4-BE49-F238E27FC236}">
                <a16:creationId xmlns:a16="http://schemas.microsoft.com/office/drawing/2014/main" id="{0689A1E7-DFB2-9CF6-06B3-514234BCD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660" y="2364627"/>
            <a:ext cx="2719122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Opened unclassified accommodation facilities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380F0C1-D95C-6AB5-F5F0-9EEECECD5036}"/>
              </a:ext>
            </a:extLst>
          </p:cNvPr>
          <p:cNvSpPr/>
          <p:nvPr/>
        </p:nvSpPr>
        <p:spPr>
          <a:xfrm>
            <a:off x="8447461" y="2360829"/>
            <a:ext cx="366446" cy="49244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algn="ctr" rtl="0"/>
            <a:r>
              <a:rPr lang="en" sz="3200" b="1" i="0" u="none" strike="noStrike">
                <a:solidFill>
                  <a:srgbClr val="000000"/>
                </a:solidFill>
                <a:latin typeface="Arial Black"/>
              </a:rPr>
              <a:t>2</a:t>
            </a:r>
          </a:p>
        </p:txBody>
      </p:sp>
      <p:sp>
        <p:nvSpPr>
          <p:cNvPr id="25" name="Прямоугольник 1">
            <a:extLst>
              <a:ext uri="{FF2B5EF4-FFF2-40B4-BE49-F238E27FC236}">
                <a16:creationId xmlns:a16="http://schemas.microsoft.com/office/drawing/2014/main" id="{D920EE91-FF27-93E1-C9A1-D8A2EE2C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4899" y="2853271"/>
            <a:ext cx="2361949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 dirty="0">
                <a:solidFill>
                  <a:srgbClr val="000000"/>
                </a:solidFill>
                <a:latin typeface="Arial"/>
                <a:ea typeface="Verdana"/>
              </a:rPr>
              <a:t>Rooms in the new CAFs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FC97229-1AEA-42C4-F23A-4E39CB2EAAA0}"/>
              </a:ext>
            </a:extLst>
          </p:cNvPr>
          <p:cNvSpPr/>
          <p:nvPr/>
        </p:nvSpPr>
        <p:spPr>
          <a:xfrm>
            <a:off x="8120297" y="2898823"/>
            <a:ext cx="1002839" cy="41043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2600" b="1" i="0" u="none" strike="noStrike">
                <a:solidFill>
                  <a:srgbClr val="000000"/>
                </a:solidFill>
                <a:latin typeface="Arial Black"/>
              </a:rPr>
              <a:t>1488</a:t>
            </a:r>
          </a:p>
        </p:txBody>
      </p:sp>
      <p:sp>
        <p:nvSpPr>
          <p:cNvPr id="27" name="Прямоугольник 1">
            <a:extLst>
              <a:ext uri="{FF2B5EF4-FFF2-40B4-BE49-F238E27FC236}">
                <a16:creationId xmlns:a16="http://schemas.microsoft.com/office/drawing/2014/main" id="{9932FFB2-7394-4832-B2C2-93CB6E52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328" y="4423353"/>
            <a:ext cx="2514459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Unclassified accommodation facilities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2ECE9CE-8E75-53C3-BBDA-48DCCAD3E155}"/>
              </a:ext>
            </a:extLst>
          </p:cNvPr>
          <p:cNvSpPr/>
          <p:nvPr/>
        </p:nvSpPr>
        <p:spPr>
          <a:xfrm>
            <a:off x="8304107" y="4377038"/>
            <a:ext cx="640560" cy="49244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3200" b="1" i="0" u="none" strike="noStrike">
                <a:solidFill>
                  <a:srgbClr val="000000"/>
                </a:solidFill>
                <a:latin typeface="Arial Black"/>
              </a:rPr>
              <a:t>13</a:t>
            </a:r>
          </a:p>
        </p:txBody>
      </p:sp>
      <p:sp>
        <p:nvSpPr>
          <p:cNvPr id="29" name="Прямоугольник 1">
            <a:extLst>
              <a:ext uri="{FF2B5EF4-FFF2-40B4-BE49-F238E27FC236}">
                <a16:creationId xmlns:a16="http://schemas.microsoft.com/office/drawing/2014/main" id="{E6D7298F-2D71-5B83-5C71-FF59F7AF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6207" y="4884002"/>
            <a:ext cx="2208245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300" b="0" i="0" u="none" strike="noStrike">
                <a:solidFill>
                  <a:srgbClr val="000000"/>
                </a:solidFill>
                <a:latin typeface="Arial"/>
                <a:ea typeface="Verdana"/>
              </a:rPr>
              <a:t>Rooms in the new CAFs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EDBEB06-945F-E1BF-AE08-341C2944E4A7}"/>
              </a:ext>
            </a:extLst>
          </p:cNvPr>
          <p:cNvSpPr/>
          <p:nvPr/>
        </p:nvSpPr>
        <p:spPr>
          <a:xfrm>
            <a:off x="8120297" y="4912514"/>
            <a:ext cx="1002839" cy="41043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2600" b="1" i="0" u="none" strike="noStrike">
                <a:solidFill>
                  <a:srgbClr val="000000"/>
                </a:solidFill>
                <a:latin typeface="Arial Black"/>
              </a:rPr>
              <a:t>5514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7A015-F7C1-0AC7-3210-F84F37499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420" y="1832858"/>
            <a:ext cx="396689" cy="396689"/>
          </a:xfrm>
          <a:prstGeom prst="rect">
            <a:avLst/>
          </a:prstGeom>
        </p:spPr>
      </p:pic>
      <p:sp>
        <p:nvSpPr>
          <p:cNvPr id="32" name="Прямоугольник 1">
            <a:extLst>
              <a:ext uri="{FF2B5EF4-FFF2-40B4-BE49-F238E27FC236}">
                <a16:creationId xmlns:a16="http://schemas.microsoft.com/office/drawing/2014/main" id="{4A925750-F28E-280F-A8DD-1C12AC4A4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197" y="3839463"/>
            <a:ext cx="2371000" cy="4538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2540" rtl="0"/>
            <a:r>
              <a:rPr lang="en" sz="2600" b="1" i="0" u="none" strike="noStrike">
                <a:solidFill>
                  <a:srgbClr val="000000"/>
                </a:solidFill>
                <a:latin typeface="Arial"/>
                <a:cs typeface="Arial"/>
              </a:rPr>
              <a:t>2024 </a:t>
            </a:r>
            <a:r>
              <a:rPr lang="en" sz="1800" b="1" i="0" u="none" strike="noStrike">
                <a:solidFill>
                  <a:srgbClr val="000000"/>
                </a:solidFill>
                <a:latin typeface="Arial"/>
                <a:cs typeface="Arial"/>
              </a:rPr>
              <a:t>(prognosis)</a:t>
            </a:r>
            <a:endParaRPr lang="en-US" sz="1867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0D87CF-8DE0-A4EE-D11C-26247F486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498" y="3819518"/>
            <a:ext cx="451405" cy="451405"/>
          </a:xfrm>
          <a:prstGeom prst="rect">
            <a:avLst/>
          </a:prstGeom>
        </p:spPr>
      </p:pic>
      <p:sp>
        <p:nvSpPr>
          <p:cNvPr id="34" name="Прямоугольник 1">
            <a:extLst>
              <a:ext uri="{FF2B5EF4-FFF2-40B4-BE49-F238E27FC236}">
                <a16:creationId xmlns:a16="http://schemas.microsoft.com/office/drawing/2014/main" id="{D5179039-192F-87B7-C3C4-46DEC42B3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659" y="1796819"/>
            <a:ext cx="2371000" cy="4538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2540" rtl="0"/>
            <a:r>
              <a:rPr lang="en" sz="2600" b="1" i="0" u="none" strike="noStrike">
                <a:solidFill>
                  <a:srgbClr val="000000"/>
                </a:solidFill>
                <a:latin typeface="Arial"/>
                <a:cs typeface="Arial"/>
              </a:rPr>
              <a:t>2023 (actual)</a:t>
            </a:r>
            <a:endParaRPr lang="en-US" sz="1867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E44C579-21F9-D3A0-97CB-433417DB1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0666" y="1992582"/>
            <a:ext cx="396689" cy="396689"/>
          </a:xfrm>
          <a:prstGeom prst="rect">
            <a:avLst/>
          </a:prstGeom>
        </p:spPr>
      </p:pic>
      <p:sp>
        <p:nvSpPr>
          <p:cNvPr id="36" name="Прямоугольник 1">
            <a:extLst>
              <a:ext uri="{FF2B5EF4-FFF2-40B4-BE49-F238E27FC236}">
                <a16:creationId xmlns:a16="http://schemas.microsoft.com/office/drawing/2014/main" id="{9C6292A0-8D35-612A-3DD2-2EE1E21EE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039" y="3839463"/>
            <a:ext cx="2371000" cy="4538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2540" rtl="0"/>
            <a:r>
              <a:rPr lang="en" sz="2600" b="1" i="0" u="none" strike="noStrike">
                <a:solidFill>
                  <a:srgbClr val="000000"/>
                </a:solidFill>
                <a:latin typeface="Arial"/>
                <a:cs typeface="Arial"/>
              </a:rPr>
              <a:t>2024 </a:t>
            </a:r>
            <a:r>
              <a:rPr lang="en" sz="1800" b="1" i="0" u="none" strike="noStrike">
                <a:solidFill>
                  <a:srgbClr val="000000"/>
                </a:solidFill>
                <a:latin typeface="Arial"/>
                <a:cs typeface="Arial"/>
              </a:rPr>
              <a:t>(prognosis)</a:t>
            </a:r>
            <a:endParaRPr lang="en-US" sz="1867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8F9270E-783F-7865-D4DE-53F2E91D5C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32339" y="3819518"/>
            <a:ext cx="451405" cy="451405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E7C1A2E-F134-E07A-1EB2-D1CD6A46DF3C}"/>
              </a:ext>
            </a:extLst>
          </p:cNvPr>
          <p:cNvCxnSpPr/>
          <p:nvPr/>
        </p:nvCxnSpPr>
        <p:spPr>
          <a:xfrm>
            <a:off x="8008446" y="3553253"/>
            <a:ext cx="362221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1">
            <a:extLst>
              <a:ext uri="{FF2B5EF4-FFF2-40B4-BE49-F238E27FC236}">
                <a16:creationId xmlns:a16="http://schemas.microsoft.com/office/drawing/2014/main" id="{1628D785-3D7B-EE4F-E6F0-4FC8E22E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0" y="5089266"/>
            <a:ext cx="4280463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2540"/>
            <a:endParaRPr lang="ru-RU" sz="1467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  <a:p>
            <a:pPr marL="2540"/>
            <a:endParaRPr lang="ru-RU" sz="1467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  <a:p>
            <a:pPr marL="2540"/>
            <a:endParaRPr lang="ru-RU" sz="1467">
              <a:solidFill>
                <a:schemeClr val="bg1"/>
              </a:solidFill>
              <a:latin typeface="Arial"/>
              <a:ea typeface="Verdana" panose="020B0604030504040204" pitchFamily="34" charset="0"/>
            </a:endParaRPr>
          </a:p>
          <a:p>
            <a:pPr marL="2540" algn="ctr" rtl="0"/>
            <a:r>
              <a:rPr lang="en" sz="2100" b="1" i="0" u="none" strike="noStrike">
                <a:solidFill>
                  <a:srgbClr val="000000"/>
                </a:solidFill>
                <a:latin typeface="Arial"/>
                <a:ea typeface="Verdana"/>
              </a:rPr>
              <a:t>THE RESORT FEE </a:t>
            </a:r>
            <a:r>
              <a:rPr lang="en" sz="1400" b="1" i="0" u="none" strike="noStrike">
                <a:solidFill>
                  <a:srgbClr val="000000"/>
                </a:solidFill>
                <a:latin typeface="Arial"/>
                <a:ea typeface="Verdana"/>
              </a:rPr>
              <a:t>in 2024</a:t>
            </a:r>
          </a:p>
          <a:p>
            <a:pPr marL="2540" algn="ctr" rtl="0"/>
            <a:r>
              <a:rPr lang="en" sz="2600" b="1" i="0" u="none" strike="noStrike">
                <a:solidFill>
                  <a:srgbClr val="000000"/>
                </a:solidFill>
                <a:latin typeface="Arial Black"/>
                <a:ea typeface="Verdana"/>
              </a:rPr>
              <a:t>130</a:t>
            </a:r>
            <a:r>
              <a:rPr lang="en" sz="1800" b="1" i="0" u="none" strike="noStrike">
                <a:solidFill>
                  <a:srgbClr val="000000"/>
                </a:solidFill>
                <a:latin typeface="Arial Black"/>
                <a:ea typeface="Verdana"/>
              </a:rPr>
              <a:t> </a:t>
            </a:r>
            <a:r>
              <a:rPr lang="en" sz="1800" b="0" i="0" u="none" strike="noStrike">
                <a:solidFill>
                  <a:srgbClr val="000000"/>
                </a:solidFill>
                <a:latin typeface="Arial Black"/>
                <a:ea typeface="Verdana"/>
              </a:rPr>
              <a:t>mln RUB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5334" y="5989843"/>
            <a:ext cx="4220734" cy="9749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" sz="1000" b="1" i="0" u="none" strike="noStrike">
                <a:solidFill>
                  <a:srgbClr val="000000"/>
                </a:solidFill>
                <a:latin typeface="Arial"/>
                <a:cs typeface="Arial"/>
              </a:rPr>
              <a:t>Effective Region Program:</a:t>
            </a:r>
          </a:p>
          <a:p>
            <a:pPr rtl="0"/>
            <a:r>
              <a:rPr lang="en" sz="1000" b="1" i="0" u="none" strike="noStrike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" sz="1000" b="0" i="0" u="none" strike="noStrike">
                <a:solidFill>
                  <a:srgbClr val="000000"/>
                </a:solidFill>
                <a:latin typeface="Arial"/>
                <a:cs typeface="Arial"/>
              </a:rPr>
              <a:t>"Modelling the process of introducing a resort fee in the territory of St. Petersburg using the principles and tools of "lean" production</a:t>
            </a:r>
          </a:p>
          <a:p>
            <a:endParaRPr lang="ru-RU" sz="1467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6F1AF-6A30-8803-0DEB-02F5410C619F}"/>
              </a:ext>
            </a:extLst>
          </p:cNvPr>
          <p:cNvSpPr txBox="1"/>
          <p:nvPr/>
        </p:nvSpPr>
        <p:spPr>
          <a:xfrm>
            <a:off x="11159484" y="433376"/>
            <a:ext cx="523705" cy="507831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" sz="1100" b="1" i="0" u="none" strike="noStrike">
                <a:latin typeface="Arial Narrow"/>
                <a:cs typeface="Arial"/>
              </a:rPr>
              <a:t>SAINT PETERSBURG</a:t>
            </a:r>
            <a:endParaRPr lang="ru-RU" sz="12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19AE4-42CF-A33D-1E45-C31F217A9E69}"/>
              </a:ext>
            </a:extLst>
          </p:cNvPr>
          <p:cNvSpPr txBox="1"/>
          <p:nvPr/>
        </p:nvSpPr>
        <p:spPr>
          <a:xfrm>
            <a:off x="6875885" y="3342343"/>
            <a:ext cx="639013" cy="159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000" dirty="0">
                <a:solidFill>
                  <a:srgbClr val="FFFFFF"/>
                </a:solidFill>
                <a:latin typeface="Arial"/>
              </a:rPr>
              <a:t>Hotels</a:t>
            </a:r>
            <a:endParaRPr lang="en" sz="1000" i="0" u="none" strike="noStrik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0F0D86-DA66-FC1F-19F4-1C38DE827C89}"/>
              </a:ext>
            </a:extLst>
          </p:cNvPr>
          <p:cNvSpPr txBox="1"/>
          <p:nvPr/>
        </p:nvSpPr>
        <p:spPr>
          <a:xfrm>
            <a:off x="6868329" y="3595895"/>
            <a:ext cx="859854" cy="159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000" dirty="0">
                <a:solidFill>
                  <a:srgbClr val="FFFFFF"/>
                </a:solidFill>
                <a:latin typeface="Arial"/>
              </a:rPr>
              <a:t>Apartments</a:t>
            </a:r>
            <a:endParaRPr lang="en" sz="1000" i="0" u="none" strike="noStrik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54F654-A3EE-6C14-E416-F553F045F076}"/>
              </a:ext>
            </a:extLst>
          </p:cNvPr>
          <p:cNvSpPr txBox="1"/>
          <p:nvPr/>
        </p:nvSpPr>
        <p:spPr>
          <a:xfrm>
            <a:off x="6875885" y="5911748"/>
            <a:ext cx="639013" cy="159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000" dirty="0">
                <a:solidFill>
                  <a:srgbClr val="FFFFFF"/>
                </a:solidFill>
                <a:latin typeface="Arial"/>
              </a:rPr>
              <a:t>Hotels</a:t>
            </a:r>
            <a:endParaRPr lang="en" sz="1000" i="0" u="none" strike="noStrik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6F9210-B574-F62F-BEBA-C9E2BFF6EAC8}"/>
              </a:ext>
            </a:extLst>
          </p:cNvPr>
          <p:cNvSpPr txBox="1"/>
          <p:nvPr/>
        </p:nvSpPr>
        <p:spPr>
          <a:xfrm>
            <a:off x="6868329" y="6165300"/>
            <a:ext cx="859854" cy="159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rtl="0"/>
            <a:r>
              <a:rPr lang="en" sz="1000" dirty="0">
                <a:solidFill>
                  <a:srgbClr val="FFFFFF"/>
                </a:solidFill>
                <a:latin typeface="Arial"/>
              </a:rPr>
              <a:t>Apartments</a:t>
            </a:r>
            <a:endParaRPr lang="en" sz="1000" i="0" u="none" strike="noStrike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5870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88FB477C-551B-A6C6-EBB7-6D0293FF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9" y="-20463"/>
            <a:ext cx="7254239" cy="1143000"/>
          </a:xfrm>
        </p:spPr>
        <p:txBody>
          <a:bodyPr>
            <a:noAutofit/>
          </a:bodyPr>
          <a:lstStyle/>
          <a:p>
            <a:pPr rtl="0">
              <a:spcBef>
                <a:spcPts val="800"/>
              </a:spcBef>
            </a:pPr>
            <a:r>
              <a:rPr lang="en" sz="2100" b="1" i="0" u="none" strike="noStrike">
                <a:latin typeface="Century Gothic"/>
              </a:rPr>
              <a:t>Agreement procedure for PPP implementation</a:t>
            </a:r>
            <a:endParaRPr lang="ru-RU" sz="2133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5181FA-47DD-CDC5-F55D-D9AE8EF8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Arial"/>
              </a:rPr>
              <a:t>5</a:t>
            </a:r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4B7DA7B8-99F3-ACD3-E1E9-373B9262D5D3}"/>
              </a:ext>
            </a:extLst>
          </p:cNvPr>
          <p:cNvSpPr/>
          <p:nvPr/>
        </p:nvSpPr>
        <p:spPr>
          <a:xfrm>
            <a:off x="1020237" y="5154690"/>
            <a:ext cx="8632164" cy="1703310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rtl="0">
              <a:lnSpc>
                <a:spcPts val="1867"/>
              </a:lnSpc>
            </a:pPr>
            <a:r>
              <a:rPr lang="en" sz="1700" b="0" i="0" u="none" strike="noStrike">
                <a:solidFill>
                  <a:srgbClr val="FFFFFF"/>
                </a:solidFill>
                <a:latin typeface="Arial"/>
                <a:ea typeface="Verdana"/>
                <a:cs typeface="Arial"/>
              </a:rPr>
              <a:t>St. Petersburg Investment Portal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79" y="966624"/>
            <a:ext cx="7023322" cy="41880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4690"/>
            <a:ext cx="1879600" cy="170331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115490" y="5034293"/>
            <a:ext cx="3538725" cy="3406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endParaRPr lang="ru-RU" sz="120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7629" y="6115144"/>
            <a:ext cx="2207459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" sz="1800" b="0" i="0" u="none" strike="noStrike">
                <a:latin typeface="Century Gothic"/>
              </a:rPr>
              <a:t>spbinvestment.ru</a:t>
            </a: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912243" y="2092595"/>
            <a:ext cx="2236168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" sz="1800" b="1" i="0" u="none" strike="noStrike">
                <a:solidFill>
                  <a:srgbClr val="000000"/>
                </a:solidFill>
                <a:latin typeface="Arial"/>
                <a:cs typeface="Arial"/>
              </a:rPr>
              <a:t>Regional investment standard</a:t>
            </a:r>
            <a:br>
              <a:rPr lang="en" sz="1800" b="0" i="0" u="none" strike="noStrike">
                <a:latin typeface="Century Gothic"/>
              </a:rPr>
            </a:br>
            <a:endParaRPr lang="ru-RU"/>
          </a:p>
        </p:txBody>
      </p:sp>
      <p:sp>
        <p:nvSpPr>
          <p:cNvPr id="35" name="Полилиния: фигура 16">
            <a:extLst>
              <a:ext uri="{FF2B5EF4-FFF2-40B4-BE49-F238E27FC236}">
                <a16:creationId xmlns:a16="http://schemas.microsoft.com/office/drawing/2014/main" id="{BA42ECED-41B6-0997-69BD-8568689DF724}"/>
              </a:ext>
            </a:extLst>
          </p:cNvPr>
          <p:cNvSpPr/>
          <p:nvPr/>
        </p:nvSpPr>
        <p:spPr>
          <a:xfrm>
            <a:off x="238937" y="1886330"/>
            <a:ext cx="2130300" cy="1458130"/>
          </a:xfrm>
          <a:custGeom>
            <a:avLst/>
            <a:gdLst>
              <a:gd name="connsiteX0" fmla="*/ 547002 w 547002"/>
              <a:gd name="connsiteY0" fmla="*/ 273501 h 547002"/>
              <a:gd name="connsiteX1" fmla="*/ 273501 w 547002"/>
              <a:gd name="connsiteY1" fmla="*/ 547002 h 547002"/>
              <a:gd name="connsiteX2" fmla="*/ 0 w 547002"/>
              <a:gd name="connsiteY2" fmla="*/ 273501 h 547002"/>
              <a:gd name="connsiteX3" fmla="*/ 273501 w 547002"/>
              <a:gd name="connsiteY3" fmla="*/ 0 h 547002"/>
              <a:gd name="connsiteX4" fmla="*/ 547002 w 547002"/>
              <a:gd name="connsiteY4" fmla="*/ 273501 h 54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02" h="547002">
                <a:moveTo>
                  <a:pt x="547002" y="273501"/>
                </a:moveTo>
                <a:cubicBezTo>
                  <a:pt x="547002" y="424552"/>
                  <a:pt x="424552" y="547002"/>
                  <a:pt x="273501" y="547002"/>
                </a:cubicBezTo>
                <a:cubicBezTo>
                  <a:pt x="122451" y="547002"/>
                  <a:pt x="0" y="424552"/>
                  <a:pt x="0" y="273501"/>
                </a:cubicBezTo>
                <a:cubicBezTo>
                  <a:pt x="0" y="122451"/>
                  <a:pt x="122451" y="0"/>
                  <a:pt x="273501" y="0"/>
                </a:cubicBezTo>
                <a:cubicBezTo>
                  <a:pt x="424552" y="0"/>
                  <a:pt x="547002" y="122451"/>
                  <a:pt x="547002" y="273501"/>
                </a:cubicBezTo>
                <a:close/>
              </a:path>
            </a:pathLst>
          </a:custGeom>
          <a:solidFill>
            <a:srgbClr val="5BC2D3"/>
          </a:solidFill>
          <a:ln w="5901" cap="flat">
            <a:noFill/>
            <a:prstDash val="solid"/>
            <a:miter/>
          </a:ln>
        </p:spPr>
        <p:txBody>
          <a:bodyPr lIns="0" tIns="96000" rIns="0" bIns="0" rtlCol="0" anchor="ctr">
            <a:noAutofit/>
          </a:bodyPr>
          <a:lstStyle/>
          <a:p>
            <a:pPr algn="ctr" rtl="0"/>
            <a:r>
              <a:rPr lang="en" sz="1800" b="0" i="0" u="none" strike="noStrike">
                <a:solidFill>
                  <a:srgbClr val="0E5456"/>
                </a:solidFill>
                <a:latin typeface="Arial Black"/>
              </a:rPr>
              <a:t>RUB 1,195.6 bln of investments</a:t>
            </a:r>
            <a:endParaRPr lang="ru-RU" sz="1067">
              <a:solidFill>
                <a:srgbClr val="0E545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4F756-892B-248A-E913-49BBD31AC526}"/>
              </a:ext>
            </a:extLst>
          </p:cNvPr>
          <p:cNvSpPr txBox="1"/>
          <p:nvPr/>
        </p:nvSpPr>
        <p:spPr>
          <a:xfrm>
            <a:off x="11184651" y="506855"/>
            <a:ext cx="523705" cy="507831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" sz="1100" b="1" i="0" u="none" strike="noStrike">
                <a:latin typeface="Arial Narrow"/>
                <a:cs typeface="Arial"/>
              </a:rPr>
              <a:t>SAINT PETERSBURG</a:t>
            </a:r>
            <a:endParaRPr lang="ru-RU" sz="12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D5F7BC-D5FB-5FCB-C87B-276D41EAE1FE}"/>
              </a:ext>
            </a:extLst>
          </p:cNvPr>
          <p:cNvSpPr txBox="1"/>
          <p:nvPr/>
        </p:nvSpPr>
        <p:spPr>
          <a:xfrm>
            <a:off x="2885449" y="1198433"/>
            <a:ext cx="3094938" cy="275545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90000" rtlCol="0">
            <a:noAutofit/>
          </a:bodyPr>
          <a:lstStyle/>
          <a:p>
            <a:pPr rtl="0"/>
            <a:r>
              <a:rPr lang="en" sz="1200" b="1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CITY INITIATIVE PROJECT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E88CB-90C2-98F3-B7EB-8021605A1310}"/>
              </a:ext>
            </a:extLst>
          </p:cNvPr>
          <p:cNvSpPr txBox="1"/>
          <p:nvPr/>
        </p:nvSpPr>
        <p:spPr>
          <a:xfrm>
            <a:off x="6140740" y="1165213"/>
            <a:ext cx="2730896" cy="260156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90000" rtlCol="0">
            <a:noAutofit/>
          </a:bodyPr>
          <a:lstStyle/>
          <a:p>
            <a:pPr rtl="0"/>
            <a:r>
              <a:rPr lang="en" sz="1100" b="1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INVESTOR-INITIATED PROJECT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C3EBB-CF5B-3A68-D0CA-00FB086C5675}"/>
              </a:ext>
            </a:extLst>
          </p:cNvPr>
          <p:cNvSpPr txBox="1"/>
          <p:nvPr/>
        </p:nvSpPr>
        <p:spPr>
          <a:xfrm>
            <a:off x="6340501" y="1568496"/>
            <a:ext cx="2331374" cy="33710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90000" rtlCol="0">
            <a:noAutofit/>
          </a:bodyPr>
          <a:lstStyle/>
          <a:p>
            <a:pPr rtl="0"/>
            <a:r>
              <a:rPr lang="en" sz="800" b="0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THE INITIATOR DEVELOPS A PROPOSAL AND SUBMITS THE APPLICATION TO THE 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A58D45-1F7E-3962-6E00-9E0E876A66BD}"/>
              </a:ext>
            </a:extLst>
          </p:cNvPr>
          <p:cNvSpPr txBox="1"/>
          <p:nvPr/>
        </p:nvSpPr>
        <p:spPr>
          <a:xfrm>
            <a:off x="6340501" y="2143607"/>
            <a:ext cx="2339309" cy="141286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18000" rtlCol="0">
            <a:noAutofit/>
          </a:bodyPr>
          <a:lstStyle/>
          <a:p>
            <a:pPr rtl="0"/>
            <a:r>
              <a:rPr lang="en" sz="800" b="0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THE CITY CONSIDERS THE PROPOSAL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8F3BB-36AE-E65C-C957-3DD560B4E730}"/>
              </a:ext>
            </a:extLst>
          </p:cNvPr>
          <p:cNvSpPr txBox="1"/>
          <p:nvPr/>
        </p:nvSpPr>
        <p:spPr>
          <a:xfrm>
            <a:off x="6340501" y="2330548"/>
            <a:ext cx="691791" cy="38750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18000" rtlCol="0">
            <a:noAutofit/>
          </a:bodyPr>
          <a:lstStyle/>
          <a:p>
            <a:pPr rtl="0"/>
            <a:r>
              <a:rPr lang="en" sz="600" b="0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Concession agreement</a:t>
            </a:r>
          </a:p>
          <a:p>
            <a:pPr rtl="0"/>
            <a:r>
              <a:rPr lang="en" sz="600" b="1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30 DAYS</a:t>
            </a:r>
          </a:p>
          <a:p>
            <a:endParaRPr lang="ru-RU" sz="600" b="1">
              <a:solidFill>
                <a:srgbClr val="06183A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022E7-FE79-02E5-3A53-8437582C1B8F}"/>
              </a:ext>
            </a:extLst>
          </p:cNvPr>
          <p:cNvSpPr txBox="1"/>
          <p:nvPr/>
        </p:nvSpPr>
        <p:spPr>
          <a:xfrm>
            <a:off x="7032292" y="2326948"/>
            <a:ext cx="1271251" cy="38750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18000" rtlCol="0">
            <a:noAutofit/>
          </a:bodyPr>
          <a:lstStyle/>
          <a:p>
            <a:pPr rtl="0"/>
            <a:r>
              <a:rPr lang="en" sz="600" b="0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Public-Private Partnership Agreement (PPPA)</a:t>
            </a:r>
          </a:p>
          <a:p>
            <a:pPr rtl="0"/>
            <a:r>
              <a:rPr lang="en" sz="600" b="1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UP TO 180 DAYS</a:t>
            </a:r>
          </a:p>
          <a:p>
            <a:endParaRPr lang="ru-RU" sz="600" b="1">
              <a:solidFill>
                <a:srgbClr val="06183A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84A45-1B26-EACB-86CF-B24A8AF8D674}"/>
              </a:ext>
            </a:extLst>
          </p:cNvPr>
          <p:cNvSpPr txBox="1"/>
          <p:nvPr/>
        </p:nvSpPr>
        <p:spPr>
          <a:xfrm>
            <a:off x="6340501" y="3085185"/>
            <a:ext cx="2339309" cy="51061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18000" rtlCol="0">
            <a:noAutofit/>
          </a:bodyPr>
          <a:lstStyle/>
          <a:p>
            <a:pPr rtl="0"/>
            <a:r>
              <a:rPr lang="en" sz="800" b="0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THE CITY POSTS INFORMATION ABOUT THE PROJECT IN ORDER TO ACCEPT APPLICATIONS FROM PERSONS OTHER THAN THE INITIATORS OF THE PROJECT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6EC398-9D5D-4FC0-224C-3CB420C1EAF5}"/>
              </a:ext>
            </a:extLst>
          </p:cNvPr>
          <p:cNvSpPr txBox="1"/>
          <p:nvPr/>
        </p:nvSpPr>
        <p:spPr>
          <a:xfrm>
            <a:off x="5175751" y="4019872"/>
            <a:ext cx="1478464" cy="295175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18000" rtlCol="0">
            <a:noAutofit/>
          </a:bodyPr>
          <a:lstStyle/>
          <a:p>
            <a:pPr rtl="0"/>
            <a:r>
              <a:rPr lang="en" sz="900" b="0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CONTEST ORGANIZATION AND HOLDING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443A6A-33A9-0FD5-6A8F-226D150C26EA}"/>
              </a:ext>
            </a:extLst>
          </p:cNvPr>
          <p:cNvSpPr txBox="1"/>
          <p:nvPr/>
        </p:nvSpPr>
        <p:spPr>
          <a:xfrm>
            <a:off x="7312253" y="4019872"/>
            <a:ext cx="1193033" cy="264397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18000" rtlCol="0">
            <a:noAutofit/>
          </a:bodyPr>
          <a:lstStyle/>
          <a:p>
            <a:pPr rtl="0"/>
            <a:r>
              <a:rPr lang="en" sz="800" b="0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SINGLE APPLICATION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958D69-F64B-8F5D-07CC-7AD742B03232}"/>
              </a:ext>
            </a:extLst>
          </p:cNvPr>
          <p:cNvSpPr txBox="1"/>
          <p:nvPr/>
        </p:nvSpPr>
        <p:spPr>
          <a:xfrm>
            <a:off x="5014697" y="4726357"/>
            <a:ext cx="2339309" cy="275545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90000" rtlCol="0">
            <a:noAutofit/>
          </a:bodyPr>
          <a:lstStyle/>
          <a:p>
            <a:pPr algn="ctr" rtl="0"/>
            <a:r>
              <a:rPr lang="en" sz="1200" b="1" i="0" u="none" strike="noStrike">
                <a:solidFill>
                  <a:srgbClr val="06183A"/>
                </a:solidFill>
                <a:latin typeface="Century Gothic"/>
                <a:cs typeface="Times New Roman"/>
              </a:rPr>
              <a:t>CONCLUSION OF THE AGREEMENT</a:t>
            </a:r>
          </a:p>
        </p:txBody>
      </p:sp>
    </p:spTree>
    <p:extLst>
      <p:ext uri="{BB962C8B-B14F-4D97-AF65-F5344CB8AC3E}">
        <p14:creationId xmlns:p14="http://schemas.microsoft.com/office/powerpoint/2010/main" val="41924973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89D4D76-0EB4-0944-8AE2-6E64C9F9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463" b="26860"/>
          <a:stretch>
            <a:fillRect/>
          </a:stretch>
        </p:blipFill>
        <p:spPr>
          <a:xfrm>
            <a:off x="6074" y="1189693"/>
            <a:ext cx="12185927" cy="497560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D41A0C7-8E35-43E0-A989-0F864A60743A}"/>
              </a:ext>
            </a:extLst>
          </p:cNvPr>
          <p:cNvSpPr/>
          <p:nvPr/>
        </p:nvSpPr>
        <p:spPr>
          <a:xfrm>
            <a:off x="-23268" y="1189692"/>
            <a:ext cx="12192000" cy="4975607"/>
          </a:xfrm>
          <a:prstGeom prst="rect">
            <a:avLst/>
          </a:prstGeom>
          <a:solidFill>
            <a:srgbClr val="126982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2E8482E-C3B1-CB70-6E4D-8735156A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09" y="158125"/>
            <a:ext cx="11208231" cy="974220"/>
          </a:xfrm>
        </p:spPr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Century Gothic"/>
              </a:rPr>
              <a:t>INVESTMENT PROJECTS IN THE TOURISM AND HOSPITALITY INDUSTRY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546CBF-8E28-F9FE-49B1-141B9E7D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pPr rtl="0"/>
            <a:r>
              <a:rPr lang="en" sz="1600" b="1" i="0" u="none" strike="noStrike">
                <a:latin typeface="Arial"/>
              </a:rPr>
              <a:t>6</a:t>
            </a:r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45564C13-FA10-8334-8BE5-C21887788EF5}"/>
              </a:ext>
            </a:extLst>
          </p:cNvPr>
          <p:cNvSpPr/>
          <p:nvPr/>
        </p:nvSpPr>
        <p:spPr>
          <a:xfrm>
            <a:off x="95334" y="1198560"/>
            <a:ext cx="4220735" cy="560955"/>
          </a:xfrm>
          <a:prstGeom prst="parallelogram">
            <a:avLst>
              <a:gd name="adj" fmla="val 49249"/>
            </a:avLst>
          </a:prstGeom>
          <a:solidFill>
            <a:srgbClr val="5BC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600" b="1">
              <a:solidFill>
                <a:srgbClr val="0E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en" sz="1600" b="1" i="0" u="none" strike="noStrike">
                <a:solidFill>
                  <a:srgbClr val="0E5456"/>
                </a:solidFill>
                <a:latin typeface="Arial"/>
                <a:cs typeface="Arial"/>
              </a:rPr>
              <a:t>It is being implemented in St. Petersburg:</a:t>
            </a:r>
            <a:br>
              <a:rPr lang="en" sz="1600" b="1" i="0" u="none" strike="noStrike">
                <a:solidFill>
                  <a:srgbClr val="0E5456"/>
                </a:solidFill>
                <a:latin typeface="Arial"/>
                <a:cs typeface="Arial"/>
              </a:rPr>
            </a:br>
            <a:r>
              <a:rPr lang="en" sz="1600" b="1" i="0" u="none" strike="noStrike">
                <a:solidFill>
                  <a:srgbClr val="0E5456"/>
                </a:solidFill>
                <a:latin typeface="Arial"/>
                <a:cs typeface="Arial"/>
              </a:rPr>
              <a:t>           </a:t>
            </a: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0C5555BF-5031-8CB7-6BF9-3422C609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975" y="2356529"/>
            <a:ext cx="2514503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CULTURAL AND LEISURE CENTERS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11A36D-1A8D-459E-29DD-93728520F408}"/>
              </a:ext>
            </a:extLst>
          </p:cNvPr>
          <p:cNvSpPr/>
          <p:nvPr/>
        </p:nvSpPr>
        <p:spPr>
          <a:xfrm>
            <a:off x="619158" y="2277225"/>
            <a:ext cx="775212" cy="61555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rtl="0"/>
            <a:r>
              <a:rPr lang="en" sz="4000" b="1" i="0" u="none" strike="noStrike">
                <a:solidFill>
                  <a:srgbClr val="000000"/>
                </a:solidFill>
                <a:latin typeface="Arial Black"/>
                <a:cs typeface="Arial"/>
              </a:rPr>
              <a:t>15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D1A039FD-C6BB-DA87-CE1A-938D8DAA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913" y="3610696"/>
            <a:ext cx="2352261" cy="4999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anchor="ctr">
            <a:noAutofit/>
          </a:bodyPr>
          <a:lstStyle/>
          <a:p>
            <a:pPr marL="2540" rtl="0"/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HOTEL INVESTMENT PROJECTS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6FE074-F807-AC93-C356-397F564B4051}"/>
              </a:ext>
            </a:extLst>
          </p:cNvPr>
          <p:cNvSpPr/>
          <p:nvPr/>
        </p:nvSpPr>
        <p:spPr>
          <a:xfrm>
            <a:off x="810080" y="3441880"/>
            <a:ext cx="196684" cy="615553"/>
          </a:xfrm>
          <a:prstGeom prst="rect">
            <a:avLst/>
          </a:prstGeom>
        </p:spPr>
        <p:txBody>
          <a:bodyPr wrap="square" lIns="0" tIns="0" bIns="0">
            <a:noAutofit/>
          </a:bodyPr>
          <a:lstStyle/>
          <a:p>
            <a:pPr rtl="0"/>
            <a:r>
              <a:rPr lang="en" sz="4000" b="1" i="0" u="none" strike="noStrike">
                <a:solidFill>
                  <a:srgbClr val="000000"/>
                </a:solidFill>
                <a:latin typeface="Arial Black"/>
                <a:cs typeface="Arial"/>
              </a:rPr>
              <a:t>7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380F0C1-D95C-6AB5-F5F0-9EEECECD5036}"/>
              </a:ext>
            </a:extLst>
          </p:cNvPr>
          <p:cNvSpPr/>
          <p:nvPr/>
        </p:nvSpPr>
        <p:spPr>
          <a:xfrm>
            <a:off x="8584485" y="2360829"/>
            <a:ext cx="92398" cy="492443"/>
          </a:xfrm>
          <a:prstGeom prst="rect">
            <a:avLst/>
          </a:prstGeom>
        </p:spPr>
        <p:txBody>
          <a:bodyPr wrap="none" lIns="0" tIns="0" bIns="0">
            <a:noAutofit/>
          </a:bodyPr>
          <a:lstStyle/>
          <a:p>
            <a:pPr algn="ctr"/>
            <a:endParaRPr lang="ru-RU" sz="32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7A015-F7C1-0AC7-3210-F84F37499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420" y="1832858"/>
            <a:ext cx="396689" cy="396689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BB15FB27-9814-8884-A4C8-DFDE5E7DC678}"/>
              </a:ext>
            </a:extLst>
          </p:cNvPr>
          <p:cNvGrpSpPr/>
          <p:nvPr/>
        </p:nvGrpSpPr>
        <p:grpSpPr>
          <a:xfrm>
            <a:off x="4290241" y="1201478"/>
            <a:ext cx="1754744" cy="2056138"/>
            <a:chOff x="2230698" y="1531156"/>
            <a:chExt cx="995249" cy="1333145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71903E7-CED7-8579-3EF1-372CBDEF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30698" y="1531156"/>
              <a:ext cx="995249" cy="1333145"/>
            </a:xfrm>
            <a:prstGeom prst="rect">
              <a:avLst/>
            </a:prstGeom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49" name="Picture 2" descr="C:\Работа\Маркет Гайд\Туризм\Питер\Мини задание от Юли\годовая Презентация Корнеева\фото\инвест проекты\1.jpg">
              <a:extLst>
                <a:ext uri="{FF2B5EF4-FFF2-40B4-BE49-F238E27FC236}">
                  <a16:creationId xmlns:a16="http://schemas.microsoft.com/office/drawing/2014/main" id="{143FC7F1-D304-A2C1-5CF4-847B57299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4" t="1" r="28643" b="2150"/>
            <a:stretch>
              <a:fillRect/>
            </a:stretch>
          </p:blipFill>
          <p:spPr bwMode="auto">
            <a:xfrm>
              <a:off x="2279349" y="1594668"/>
              <a:ext cx="897947" cy="89794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9EFD566-DAA2-A74D-2E55-A390361612BF}"/>
              </a:ext>
            </a:extLst>
          </p:cNvPr>
          <p:cNvGrpSpPr/>
          <p:nvPr/>
        </p:nvGrpSpPr>
        <p:grpSpPr>
          <a:xfrm>
            <a:off x="7202467" y="1231362"/>
            <a:ext cx="1826545" cy="2091727"/>
            <a:chOff x="5508228" y="1531156"/>
            <a:chExt cx="1088437" cy="1457971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F479BB3-99D7-DD0F-4184-DC5373B23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08228" y="1531156"/>
              <a:ext cx="1088437" cy="1457971"/>
            </a:xfrm>
            <a:prstGeom prst="rect">
              <a:avLst/>
            </a:prstGeom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CAEE6DC-AE72-7144-D475-29691E368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70" y="1610601"/>
              <a:ext cx="1010006" cy="965315"/>
            </a:xfrm>
            <a:prstGeom prst="ellipse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BFF6D1C-B2BE-A55B-CC17-3CD4BBDE1993}"/>
              </a:ext>
            </a:extLst>
          </p:cNvPr>
          <p:cNvGrpSpPr/>
          <p:nvPr/>
        </p:nvGrpSpPr>
        <p:grpSpPr>
          <a:xfrm>
            <a:off x="10111594" y="1235979"/>
            <a:ext cx="1805653" cy="2162072"/>
            <a:chOff x="6475911" y="1558073"/>
            <a:chExt cx="1088437" cy="1457971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DE65E8A-7D23-C29E-62D1-1FBE3DC4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75911" y="1558073"/>
              <a:ext cx="1088437" cy="1457971"/>
            </a:xfrm>
            <a:prstGeom prst="rect">
              <a:avLst/>
            </a:prstGeom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59" name="Picture 4" descr="C:\Работа\Маркет Гайд\Туризм\Питер\Мини задание от Юли\годовая Презентация Корнеева\фото\инвест проекты\WhatsApp Image 2024-06-24 at 18.27.06 (1).jpeg">
              <a:extLst>
                <a:ext uri="{FF2B5EF4-FFF2-40B4-BE49-F238E27FC236}">
                  <a16:creationId xmlns:a16="http://schemas.microsoft.com/office/drawing/2014/main" id="{9D600309-A3EB-0799-DB5A-1DBA22485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5" t="1006" r="26228" b="1093"/>
            <a:stretch>
              <a:fillRect/>
            </a:stretch>
          </p:blipFill>
          <p:spPr bwMode="auto">
            <a:xfrm>
              <a:off x="6523107" y="1607886"/>
              <a:ext cx="994043" cy="99404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842443" y="3423244"/>
            <a:ext cx="2592167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lnSpc>
                <a:spcPct val="120000"/>
              </a:lnSpc>
            </a:pPr>
            <a:r>
              <a:rPr lang="en" sz="1500" b="1" i="0" u="none" strike="noStrike">
                <a:solidFill>
                  <a:srgbClr val="F2F2F2"/>
                </a:solidFill>
                <a:latin typeface="Arial Black"/>
                <a:ea typeface="Verdana"/>
                <a:cs typeface="Arial"/>
              </a:rPr>
              <a:t>Gorskaya tourist and recreational cluster </a:t>
            </a:r>
            <a:br>
              <a:rPr lang="en" sz="1500" b="1" i="0" u="none" strike="noStrike">
                <a:solidFill>
                  <a:srgbClr val="F2F2F2"/>
                </a:solidFill>
                <a:latin typeface="Arial Black"/>
                <a:ea typeface="Verdana"/>
                <a:cs typeface="Arial"/>
              </a:rPr>
            </a:br>
            <a:endParaRPr lang="ru-RU" sz="1500" b="1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56741" y="3553252"/>
            <a:ext cx="2592167" cy="9047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lnSpc>
                <a:spcPct val="120000"/>
              </a:lnSpc>
            </a:pPr>
            <a:r>
              <a:rPr lang="en" sz="1500" b="1" i="0" u="none" strike="noStrike">
                <a:solidFill>
                  <a:srgbClr val="F2F2F2"/>
                </a:solidFill>
                <a:latin typeface="Arial Black"/>
                <a:ea typeface="Verdana"/>
                <a:cs typeface="Arial"/>
              </a:rPr>
              <a:t>520a, Primorskoye shosse, Zelenogorsk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9726661" y="3522292"/>
            <a:ext cx="2592167" cy="14773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lnSpc>
                <a:spcPct val="120000"/>
              </a:lnSpc>
            </a:pPr>
            <a:r>
              <a:rPr lang="en" sz="1500" b="1" i="0" u="none" strike="noStrike">
                <a:solidFill>
                  <a:srgbClr val="F2F2F2"/>
                </a:solidFill>
                <a:latin typeface="Arial Black"/>
                <a:ea typeface="Verdana"/>
                <a:cs typeface="Arial"/>
              </a:rPr>
              <a:t>Pushkin's Fairy Tales Park "Lukomorye"</a:t>
            </a:r>
          </a:p>
          <a:p>
            <a:pPr algn="ctr">
              <a:lnSpc>
                <a:spcPct val="120000"/>
              </a:lnSpc>
            </a:pPr>
            <a:br>
              <a:rPr lang="ru-RU" sz="1500" b="1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500" b="1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83CBAF7-77E3-3127-01CC-81B966D6B67E}"/>
              </a:ext>
            </a:extLst>
          </p:cNvPr>
          <p:cNvCxnSpPr/>
          <p:nvPr/>
        </p:nvCxnSpPr>
        <p:spPr>
          <a:xfrm>
            <a:off x="3471333" y="4540252"/>
            <a:ext cx="2991129" cy="32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83CBAF7-77E3-3127-01CC-81B966D6B67E}"/>
              </a:ext>
            </a:extLst>
          </p:cNvPr>
          <p:cNvCxnSpPr/>
          <p:nvPr/>
        </p:nvCxnSpPr>
        <p:spPr>
          <a:xfrm>
            <a:off x="6766352" y="4533902"/>
            <a:ext cx="260956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F83CBAF7-77E3-3127-01CC-81B966D6B67E}"/>
              </a:ext>
            </a:extLst>
          </p:cNvPr>
          <p:cNvCxnSpPr/>
          <p:nvPr/>
        </p:nvCxnSpPr>
        <p:spPr>
          <a:xfrm>
            <a:off x="9559167" y="4540251"/>
            <a:ext cx="260956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341992" y="4623573"/>
            <a:ext cx="3538725" cy="14773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150000"/>
              </a:lnSpc>
            </a:pPr>
            <a:r>
              <a:rPr lang="en" sz="1200" b="1" i="0" u="none" strike="noStrike" dirty="0">
                <a:solidFill>
                  <a:srgbClr val="F2F2F2"/>
                </a:solidFill>
                <a:latin typeface="Arial Black"/>
                <a:ea typeface="Verdana"/>
              </a:rPr>
              <a:t>29.5 </a:t>
            </a:r>
            <a:r>
              <a:rPr lang="en" sz="1200" b="0" i="0" u="none" strike="noStrike" dirty="0">
                <a:solidFill>
                  <a:srgbClr val="F2F2F2"/>
                </a:solidFill>
                <a:latin typeface="Arial Black"/>
                <a:ea typeface="Verdana"/>
              </a:rPr>
              <a:t>ha area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" sz="1200" b="0" i="0" u="none" strike="noStrike" dirty="0">
                <a:solidFill>
                  <a:srgbClr val="F2F2F2"/>
                </a:solidFill>
                <a:latin typeface="Arial Black"/>
                <a:ea typeface="Verdana"/>
              </a:rPr>
              <a:t>400 berthing places</a:t>
            </a:r>
          </a:p>
          <a:p>
            <a:pPr rtl="0">
              <a:lnSpc>
                <a:spcPct val="150000"/>
              </a:lnSpc>
            </a:pPr>
            <a:r>
              <a:rPr lang="en" sz="1200" b="0" i="0" u="none" strike="noStrike" dirty="0">
                <a:solidFill>
                  <a:srgbClr val="F2F2F2"/>
                </a:solidFill>
                <a:latin typeface="Arial Black"/>
                <a:ea typeface="Verdana"/>
              </a:rPr>
              <a:t>2 km artificial beach line</a:t>
            </a:r>
          </a:p>
          <a:p>
            <a:pPr rtl="0">
              <a:lnSpc>
                <a:spcPct val="150000"/>
              </a:lnSpc>
            </a:pPr>
            <a:r>
              <a:rPr lang="en" sz="1200" b="0" i="0" u="none" strike="noStrike" dirty="0">
                <a:solidFill>
                  <a:srgbClr val="F2F2F2"/>
                </a:solidFill>
                <a:latin typeface="Arial Black"/>
                <a:ea typeface="Verdana"/>
              </a:rPr>
              <a:t>2000 rooms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en" sz="1200" b="0" i="0" u="none" strike="noStrike" dirty="0">
                <a:solidFill>
                  <a:srgbClr val="F2F2F2"/>
                </a:solidFill>
                <a:latin typeface="Arial Black"/>
                <a:ea typeface="Verdana"/>
              </a:rPr>
              <a:t>1.33 million people expected tourist flow</a:t>
            </a:r>
            <a:endParaRPr lang="ru-RU" sz="1200" dirty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30608" y="4590343"/>
            <a:ext cx="299919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" sz="1200" b="0" i="0" u="none" strike="noStrike" dirty="0">
                <a:latin typeface="Arial Black"/>
              </a:rPr>
              <a:t>1 hotel</a:t>
            </a:r>
          </a:p>
          <a:p>
            <a:pPr rtl="0">
              <a:lnSpc>
                <a:spcPct val="150000"/>
              </a:lnSpc>
            </a:pPr>
            <a:r>
              <a:rPr lang="en" sz="1200" b="0" i="0" u="none" strike="noStrike" dirty="0">
                <a:latin typeface="Arial Black"/>
              </a:rPr>
              <a:t>2 camping</a:t>
            </a:r>
          </a:p>
          <a:p>
            <a:pPr marL="139700" rtl="0">
              <a:lnSpc>
                <a:spcPct val="150000"/>
              </a:lnSpc>
            </a:pPr>
            <a:r>
              <a:rPr lang="en" sz="1200" b="0" i="0" u="none" strike="noStrike" dirty="0">
                <a:latin typeface="Arial Black"/>
              </a:rPr>
              <a:t>cultural and entertainment facilities</a:t>
            </a:r>
          </a:p>
          <a:p>
            <a:pPr marL="139700" rtl="0">
              <a:lnSpc>
                <a:spcPct val="150000"/>
              </a:lnSpc>
            </a:pPr>
            <a:r>
              <a:rPr lang="en" sz="1200" b="0" i="0" u="none" strike="noStrike" dirty="0">
                <a:latin typeface="Arial Black"/>
              </a:rPr>
              <a:t>sports facilities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533642" y="4672608"/>
            <a:ext cx="308216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1200" b="0" i="0" u="none" strike="noStrike">
                <a:latin typeface="Arial Black"/>
              </a:rPr>
              <a:t>RUB 11.5 bln of investments</a:t>
            </a:r>
          </a:p>
          <a:p>
            <a:endParaRPr lang="ru-RU" sz="1200">
              <a:latin typeface="Arial Black" panose="020B0A04020102020204" pitchFamily="34" charset="0"/>
            </a:endParaRPr>
          </a:p>
          <a:p>
            <a:pPr rtl="0"/>
            <a:r>
              <a:rPr lang="en" sz="1200" b="0" i="0" u="none" strike="noStrike">
                <a:latin typeface="Arial Black"/>
              </a:rPr>
              <a:t>120 rooms hotel 4*</a:t>
            </a:r>
          </a:p>
          <a:p>
            <a:r>
              <a:rPr lang="ru-RU" sz="1200">
                <a:latin typeface="Arial Black" panose="020B0A04020102020204" pitchFamily="34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1A5B6-E75F-10E2-9F8D-FB7756E129E2}"/>
              </a:ext>
            </a:extLst>
          </p:cNvPr>
          <p:cNvSpPr txBox="1"/>
          <p:nvPr/>
        </p:nvSpPr>
        <p:spPr>
          <a:xfrm>
            <a:off x="11151095" y="438784"/>
            <a:ext cx="523705" cy="507831"/>
          </a:xfrm>
          <a:prstGeom prst="rect">
            <a:avLst/>
          </a:prstGeom>
          <a:solidFill>
            <a:srgbClr val="48AFBB"/>
          </a:solidFill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" sz="1100" b="1" i="0" u="none" strike="noStrike">
                <a:latin typeface="Arial Narrow"/>
                <a:cs typeface="Arial"/>
              </a:rPr>
              <a:t>SAINT PETERSBURG</a:t>
            </a:r>
            <a:endParaRPr lang="ru-RU" sz="12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233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07135" y="2913577"/>
            <a:ext cx="4843548" cy="2572821"/>
          </a:xfrm>
        </p:spPr>
        <p:txBody>
          <a:bodyPr>
            <a:noAutofit/>
          </a:bodyPr>
          <a:lstStyle/>
          <a:p>
            <a:pPr rtl="0">
              <a:lnSpc>
                <a:spcPct val="200000"/>
              </a:lnSpc>
            </a:pPr>
            <a:r>
              <a:rPr lang="en" sz="1400" b="1" i="0" u="none" strike="noStrike">
                <a:solidFill>
                  <a:srgbClr val="F2F2F2"/>
                </a:solidFill>
                <a:latin typeface="Arial Black"/>
              </a:rPr>
              <a:t>An all-season sea resort with Russia's largest modern yacht marina in the Primorsky district of St. Petersburg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20031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ru-RU" sz="200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en" sz="2000" b="0" i="0" u="none" strike="noStrike">
                <a:solidFill>
                  <a:srgbClr val="0D89A8"/>
                </a:solidFill>
                <a:latin typeface="Arial"/>
                <a:cs typeface="Arial"/>
              </a:rPr>
              <a:t>   </a:t>
            </a:r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Integrated tourist project "St. Petersburg - Marina ("Gorskaya")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7133" y="1282361"/>
            <a:ext cx="4843549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2000" b="1" i="0" u="none" strike="noStrike">
                <a:latin typeface="Arial"/>
                <a:cs typeface="Arial"/>
              </a:rPr>
              <a:t>New tourist attraction point on the Baltic Sea</a:t>
            </a:r>
          </a:p>
          <a:p>
            <a:endParaRPr lang="ru-RU" sz="2000" b="1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en" sz="2000" b="1" i="0" u="none" strike="noStrike">
                <a:solidFill>
                  <a:srgbClr val="0F496F"/>
                </a:solidFill>
                <a:latin typeface="Arial"/>
                <a:cs typeface="Arial"/>
              </a:rPr>
              <a:t>The area of the territory is more than 130 hectares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1026259"/>
            <a:ext cx="6234545" cy="3803436"/>
          </a:xfrm>
        </p:spPr>
      </p:pic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00000"/>
                </a:solidFill>
                <a:latin typeface="Arial"/>
                <a:cs typeface="Arial"/>
              </a:rPr>
              <a:t>7</a:t>
            </a:r>
            <a:endParaRPr lang="ru-RU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245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847725"/>
            <a:ext cx="8813799" cy="415329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1028700" y="1200150"/>
            <a:ext cx="1466850" cy="3429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 dirty="0">
                <a:solidFill>
                  <a:srgbClr val="0D89A8"/>
                </a:solidFill>
                <a:latin typeface="Arial"/>
                <a:cs typeface="Arial"/>
              </a:rPr>
              <a:t>Business Center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62249" y="1009650"/>
            <a:ext cx="1419225" cy="36195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Hotels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1200" y="1009650"/>
            <a:ext cx="1333500" cy="36195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Movie studio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19975" y="1276350"/>
            <a:ext cx="1798637" cy="44767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Education Center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19975" y="4347635"/>
            <a:ext cx="2208213" cy="467783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Sports and social cluster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3698" y="4440764"/>
            <a:ext cx="2101851" cy="37465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Yacht service hub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95975" y="4487332"/>
            <a:ext cx="1428750" cy="41844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Hotel complex, spa</a:t>
            </a:r>
            <a:endParaRPr lang="ru-RU" sz="140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57324" y="3743325"/>
            <a:ext cx="1495426" cy="60431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Historical shipyard "Poltava"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55887" y="4487332"/>
            <a:ext cx="1144588" cy="32808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Restaurants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02088" y="4440764"/>
            <a:ext cx="1789112" cy="37465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Yacht marina</a:t>
            </a:r>
          </a:p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Yacht club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19451" y="3962399"/>
            <a:ext cx="1352550" cy="33866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en" sz="1400" b="0" i="0" u="none" strike="noStrike">
                <a:solidFill>
                  <a:srgbClr val="0D89A8"/>
                </a:solidFill>
                <a:latin typeface="Arial"/>
                <a:cs typeface="Arial"/>
              </a:rPr>
              <a:t>Promenade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ru-RU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en" sz="1800" b="1" i="0" u="none" strike="noStrike">
                <a:solidFill>
                  <a:srgbClr val="0D89A8"/>
                </a:solidFill>
                <a:latin typeface="Arial"/>
                <a:cs typeface="Arial"/>
              </a:rPr>
              <a:t>   </a:t>
            </a:r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Integrated tourist project "St. Petersburg - Marina ("Gorskaya")</a:t>
            </a:r>
          </a:p>
        </p:txBody>
      </p:sp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ru-RU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054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984885"/>
            <a:ext cx="6657975" cy="3510915"/>
          </a:xfr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r>
              <a:rPr lang="ru-RU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/>
            <a:r>
              <a:rPr lang="en" sz="1800" b="1" i="0" u="none" strike="noStrike">
                <a:solidFill>
                  <a:srgbClr val="0D89A8"/>
                </a:solidFill>
                <a:latin typeface="Arial"/>
                <a:cs typeface="Arial"/>
              </a:rPr>
              <a:t>   </a:t>
            </a:r>
            <a:r>
              <a:rPr lang="en" sz="2000" b="1" i="0" u="none" strike="noStrike">
                <a:solidFill>
                  <a:srgbClr val="0D89A8"/>
                </a:solidFill>
                <a:latin typeface="Arial"/>
                <a:cs typeface="Arial"/>
              </a:rPr>
              <a:t>Integrated tourist project "St. Petersburg - Marina ("Gorskaya")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2375" y="1571626"/>
            <a:ext cx="4434095" cy="1028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" sz="1400" b="0" i="0" u="none" strike="noStrike">
                <a:latin typeface="Arial Black"/>
              </a:rPr>
              <a:t>The project is included in the list of creation of new year-round sea resorts on the territory of the Russian Federation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75" y="5029200"/>
            <a:ext cx="63627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2000" b="0" i="0" u="none" strike="noStrike">
                <a:solidFill>
                  <a:srgbClr val="0A314A"/>
                </a:solidFill>
                <a:latin typeface="Arial"/>
                <a:cs typeface="Arial"/>
              </a:rPr>
              <a:t>Supporting infrastructure being built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8550" y="5029200"/>
            <a:ext cx="405765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" sz="2000" b="0" i="0" u="none" strike="noStrike">
                <a:solidFill>
                  <a:srgbClr val="0F496F"/>
                </a:solidFill>
                <a:latin typeface="Arial"/>
                <a:cs typeface="Arial"/>
              </a:rPr>
              <a:t>Total investment volume</a:t>
            </a:r>
          </a:p>
          <a:p>
            <a:pPr rtl="0"/>
            <a:r>
              <a:rPr lang="en" sz="2000" b="0" i="0" u="none" strike="noStrike">
                <a:solidFill>
                  <a:srgbClr val="0F496F"/>
                </a:solidFill>
                <a:latin typeface="Arial"/>
                <a:cs typeface="Arial"/>
              </a:rPr>
              <a:t>RUB 200 bln.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FD3D8E40-E49C-4E27-258C-90F358631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0783" y="6121976"/>
            <a:ext cx="556845" cy="4762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" sz="1600" b="1" i="0" u="none" strike="noStrike">
                <a:solidFill>
                  <a:srgbClr val="000000"/>
                </a:solidFill>
                <a:latin typeface="Arial"/>
                <a:cs typeface="Arial"/>
              </a:rPr>
              <a:t>9</a:t>
            </a:r>
            <a:endParaRPr lang="ru-RU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999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Unix 5.10.215.20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мешанная_Спб">
    <a:dk1>
      <a:sysClr val="windowText" lastClr="000000"/>
    </a:dk1>
    <a:lt1>
      <a:sysClr val="window" lastClr="FFFFFF"/>
    </a:lt1>
    <a:dk2>
      <a:srgbClr val="48304B"/>
    </a:dk2>
    <a:lt2>
      <a:srgbClr val="F3FAFB"/>
    </a:lt2>
    <a:accent1>
      <a:srgbClr val="895070"/>
    </a:accent1>
    <a:accent2>
      <a:srgbClr val="2E97A9"/>
    </a:accent2>
    <a:accent3>
      <a:srgbClr val="475B79"/>
    </a:accent3>
    <a:accent4>
      <a:srgbClr val="FAAC88"/>
    </a:accent4>
    <a:accent5>
      <a:srgbClr val="A0A2B1"/>
    </a:accent5>
    <a:accent6>
      <a:srgbClr val="EED1A0"/>
    </a:accent6>
    <a:hlink>
      <a:srgbClr val="2A496E"/>
    </a:hlink>
    <a:folHlink>
      <a:srgbClr val="498392"/>
    </a:folHlink>
  </a:clrScheme>
  <a:fontScheme name="Стандартная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мешанная_Спб">
    <a:dk1>
      <a:sysClr val="windowText" lastClr="000000"/>
    </a:dk1>
    <a:lt1>
      <a:sysClr val="window" lastClr="FFFFFF"/>
    </a:lt1>
    <a:dk2>
      <a:srgbClr val="48304B"/>
    </a:dk2>
    <a:lt2>
      <a:srgbClr val="F3FAFB"/>
    </a:lt2>
    <a:accent1>
      <a:srgbClr val="895070"/>
    </a:accent1>
    <a:accent2>
      <a:srgbClr val="2E97A9"/>
    </a:accent2>
    <a:accent3>
      <a:srgbClr val="475B79"/>
    </a:accent3>
    <a:accent4>
      <a:srgbClr val="FAAC88"/>
    </a:accent4>
    <a:accent5>
      <a:srgbClr val="A0A2B1"/>
    </a:accent5>
    <a:accent6>
      <a:srgbClr val="EED1A0"/>
    </a:accent6>
    <a:hlink>
      <a:srgbClr val="2A496E"/>
    </a:hlink>
    <a:folHlink>
      <a:srgbClr val="498392"/>
    </a:folHlink>
  </a:clrScheme>
  <a:fontScheme name="Стандартная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мешанная_Спб">
    <a:dk1>
      <a:sysClr val="windowText" lastClr="000000"/>
    </a:dk1>
    <a:lt1>
      <a:sysClr val="window" lastClr="FFFFFF"/>
    </a:lt1>
    <a:dk2>
      <a:srgbClr val="48304B"/>
    </a:dk2>
    <a:lt2>
      <a:srgbClr val="F3FAFB"/>
    </a:lt2>
    <a:accent1>
      <a:srgbClr val="895070"/>
    </a:accent1>
    <a:accent2>
      <a:srgbClr val="2E97A9"/>
    </a:accent2>
    <a:accent3>
      <a:srgbClr val="475B79"/>
    </a:accent3>
    <a:accent4>
      <a:srgbClr val="FAAC88"/>
    </a:accent4>
    <a:accent5>
      <a:srgbClr val="A0A2B1"/>
    </a:accent5>
    <a:accent6>
      <a:srgbClr val="EED1A0"/>
    </a:accent6>
    <a:hlink>
      <a:srgbClr val="2A496E"/>
    </a:hlink>
    <a:folHlink>
      <a:srgbClr val="498392"/>
    </a:folHlink>
  </a:clrScheme>
  <a:fontScheme name="Стандартная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мешанная_Спб">
    <a:dk1>
      <a:sysClr val="windowText" lastClr="000000"/>
    </a:dk1>
    <a:lt1>
      <a:sysClr val="window" lastClr="FFFFFF"/>
    </a:lt1>
    <a:dk2>
      <a:srgbClr val="48304B"/>
    </a:dk2>
    <a:lt2>
      <a:srgbClr val="F3FAFB"/>
    </a:lt2>
    <a:accent1>
      <a:srgbClr val="895070"/>
    </a:accent1>
    <a:accent2>
      <a:srgbClr val="2E97A9"/>
    </a:accent2>
    <a:accent3>
      <a:srgbClr val="475B79"/>
    </a:accent3>
    <a:accent4>
      <a:srgbClr val="FAAC88"/>
    </a:accent4>
    <a:accent5>
      <a:srgbClr val="A0A2B1"/>
    </a:accent5>
    <a:accent6>
      <a:srgbClr val="EED1A0"/>
    </a:accent6>
    <a:hlink>
      <a:srgbClr val="2A496E"/>
    </a:hlink>
    <a:folHlink>
      <a:srgbClr val="498392"/>
    </a:folHlink>
  </a:clrScheme>
  <a:fontScheme name="Стандартная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мешанная_Спб">
    <a:dk1>
      <a:sysClr val="windowText" lastClr="000000"/>
    </a:dk1>
    <a:lt1>
      <a:sysClr val="window" lastClr="FFFFFF"/>
    </a:lt1>
    <a:dk2>
      <a:srgbClr val="48304B"/>
    </a:dk2>
    <a:lt2>
      <a:srgbClr val="F3FAFB"/>
    </a:lt2>
    <a:accent1>
      <a:srgbClr val="895070"/>
    </a:accent1>
    <a:accent2>
      <a:srgbClr val="2E97A9"/>
    </a:accent2>
    <a:accent3>
      <a:srgbClr val="475B79"/>
    </a:accent3>
    <a:accent4>
      <a:srgbClr val="FAAC88"/>
    </a:accent4>
    <a:accent5>
      <a:srgbClr val="A0A2B1"/>
    </a:accent5>
    <a:accent6>
      <a:srgbClr val="EED1A0"/>
    </a:accent6>
    <a:hlink>
      <a:srgbClr val="2A496E"/>
    </a:hlink>
    <a:folHlink>
      <a:srgbClr val="498392"/>
    </a:folHlink>
  </a:clrScheme>
  <a:fontScheme name="Стандартная">
    <a:maj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3436</TotalTime>
  <Words>1197</Words>
  <Application>Microsoft Macintosh PowerPoint</Application>
  <PresentationFormat>Широкоэкранный</PresentationFormat>
  <Paragraphs>285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Century Gothic</vt:lpstr>
      <vt:lpstr>DIN Pro Medium</vt:lpstr>
      <vt:lpstr>Verdana</vt:lpstr>
      <vt:lpstr>Wingdings 3</vt:lpstr>
      <vt:lpstr>Сектор</vt:lpstr>
      <vt:lpstr>Презентация PowerPoint</vt:lpstr>
      <vt:lpstr>Презентация PowerPoint</vt:lpstr>
      <vt:lpstr>EMPLOYMENT IN THE TOURISM SECTOR IN ST. PETERSBURG</vt:lpstr>
      <vt:lpstr> ACTIVITIES OF COLLECTIVE ACCOMMODATION FACILITIES (CAF)</vt:lpstr>
      <vt:lpstr>Agreement procedure for PPP implementation</vt:lpstr>
      <vt:lpstr>INVESTMENT PROJECTS IN THE TOURISM AND HOSPITALITY INDUSTRY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ACTIVITIES OF THE COMPETENCE CENTER IN THE FIELD OF TOURISM AND HOSPITALITY</vt:lpstr>
      <vt:lpstr>ACTIVITIES of JSC "Saint-Petersburg Agency for Medical Tourism Development"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Санкт-Петербурге реализуется:            15 культурно-досуговых проектов             7 гостиничных инвестиционных проектов</dc:title>
  <dc:creator>Савельева Ирина Олеговна</dc:creator>
  <cp:lastModifiedBy>Microsoft Office User</cp:lastModifiedBy>
  <cp:revision>274</cp:revision>
  <cp:lastPrinted>2024-07-25T08:22:52Z</cp:lastPrinted>
  <dcterms:created xsi:type="dcterms:W3CDTF">2024-07-18T12:11:17Z</dcterms:created>
  <dcterms:modified xsi:type="dcterms:W3CDTF">2024-07-29T14:08:44Z</dcterms:modified>
</cp:coreProperties>
</file>