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2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>
        <p:scale>
          <a:sx n="69" d="100"/>
          <a:sy n="69" d="100"/>
        </p:scale>
        <p:origin x="654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98A6E-837F-47DF-AEBF-12592FF07821}" type="datetimeFigureOut">
              <a:rPr kumimoji="1" lang="ja-JP" altLang="en-US" smtClean="0"/>
              <a:t>2024/7/29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EE0C1-A7AD-4EAB-A147-C867EF1695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768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2A6F8D-922D-EDDB-A650-5F66E7EAF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0E648D-FDF8-F994-D5D9-D3F705541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B5BE2A-AB8F-012B-7929-466BFACC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633A44-4C50-F272-CA57-ECC1694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DA78AC-2CA5-FF10-8949-BD584C55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17CB72-C67D-B307-BF2E-49F797AE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D11544-29D4-73CF-4363-8D95F4E89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F2D856-7F98-7B88-2F30-B1E54E95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706E24-BE0F-2A08-4A9C-D1789862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6ABA60-95A0-33DD-E7ED-F53D4BD7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518B71C-7878-5924-1833-F1CAB631D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A4810DF-7521-8EEC-3E8F-34D96CF1D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332443-7B41-7556-33C6-A78DFB6A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B89CFB-D630-99E2-5252-BD64409F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068B7-CD11-B9E0-D449-3BDDB6F8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8CDA1-C046-FA5B-E7EE-19F27723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995F9-1BB9-C910-6A78-7DE9F7205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2B6D1B-860A-E9AE-FFF4-5792674BC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A1BE34-6E9E-BF74-9D5C-A4DE4B00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9D8CAB-68A1-75D6-7873-2D312902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2A0E8A-EF8B-734B-4667-B14958F5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3BA119-7474-EB5C-6187-BC7C014D3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9D6437-CE3B-19A0-0699-866F311B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DDAD79-7B7A-E2EC-F370-AB68433E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2FB7F9-8A92-C4A6-DE09-102EE3D7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2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75F97E-3140-0DF9-6CB5-F1A62CCD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720470-384C-86FC-E49A-E912A6724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101323B-A713-2DE9-3B92-C605F54C8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794B73-17C4-D06B-CE34-33309449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8A99DE-AED8-58C1-6FC5-3027D5B6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B69145-E39A-1903-6E43-75E3302C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2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862796-3D13-124C-760D-1012D240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7CD18C-9CEB-14DE-989C-0B8566A3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1903AC-AA4B-890B-D4AF-C70B884D9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C6C80D7-36FB-C40D-B798-7961F0322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3F1D0FE-863E-5FB6-A581-69C38CC49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E7DF05D-AA9E-207F-0B32-192C604F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F00267B-9334-107B-AC34-A599D1D7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C843FD2-CB19-A6DF-519F-39845678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3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1565D9-E804-ACB1-99DB-35D678BD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7557179-3101-EBDF-7779-CB2A9378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0A8E81E-D51B-9D70-9865-C6AF215B5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04633DF-BD4D-8A2C-623D-8255FD1A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5B257B9-6817-28F4-A712-1CBCFA4D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C0118E-3593-C6A9-4C0E-2EB0EF2C3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3A7E22D-83B0-1088-D54F-535D68B8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7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A77BC0-A2E4-B6F3-7C0D-22E2FF58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B4CC5C-10E0-5BE0-6D73-137F0A7F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12D70E-84C5-B81E-1CE7-8796D884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CCB62A-1728-2D4D-2237-31F65C6E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686A09-CFEA-3AC8-67C2-96E093A6C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C6E3F6-DB53-64A7-3D09-1A7323BB7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1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562BE8-BD61-C720-98A1-04888BE9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A9EE32-DBA5-E511-ED56-A9302CF94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CAD7B0-A527-943A-46D0-843E8D601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E3DCC55-4FA5-9E77-1918-BC040D985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25BA95-DA8B-D219-E942-16D4F694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1E49BB-694C-5254-4268-D7D2426C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E82AE11-D9BC-CF05-29BC-FBA10082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809F3F-92B5-6D2B-CA4F-A6013D026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415E5-D361-42A1-CE5B-D1B34D29A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6E692-9666-4F7D-A2BD-31B7C4E2DC32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C419C1-8A40-6B47-2098-A32C6547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D3E2FB-BB89-C0A9-D452-13A3B9FE5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EFF18-53FD-409D-8826-09F8BE5EA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7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9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181F7B-3BB9-8741-52CA-4C833DED6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5379" y="4493249"/>
            <a:ext cx="7870210" cy="92371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  <a:ea typeface="HGP明朝B" panose="02020800000000000000" pitchFamily="18" charset="-128"/>
              </a:rPr>
              <a:t>～</a:t>
            </a:r>
            <a:r>
              <a:rPr lang="en-US" sz="1800" dirty="0">
                <a:latin typeface="+mn-lt"/>
                <a:ea typeface="HGP明朝B" panose="02020800000000000000" pitchFamily="18" charset="-128"/>
              </a:rPr>
              <a:t>The Home of Japan’s Number One Meat and </a:t>
            </a:r>
            <a:r>
              <a:rPr lang="en-US" sz="1800" dirty="0" err="1">
                <a:latin typeface="+mn-lt"/>
                <a:ea typeface="HGP明朝B" panose="02020800000000000000" pitchFamily="18" charset="-128"/>
              </a:rPr>
              <a:t>Shochu</a:t>
            </a:r>
            <a:r>
              <a:rPr lang="en-US" sz="2000" dirty="0">
                <a:latin typeface="+mn-lt"/>
                <a:ea typeface="HGP明朝B" panose="02020800000000000000" pitchFamily="18" charset="-128"/>
              </a:rPr>
              <a:t>～</a:t>
            </a:r>
            <a:r>
              <a:rPr lang="en-US" sz="4400" dirty="0">
                <a:latin typeface="+mn-lt"/>
                <a:ea typeface="HGP明朝B" panose="02020800000000000000" pitchFamily="18" charset="-128"/>
              </a:rPr>
              <a:t/>
            </a:r>
            <a:br>
              <a:rPr lang="en-US" sz="4400" dirty="0">
                <a:latin typeface="+mn-lt"/>
                <a:ea typeface="HGP明朝B" panose="02020800000000000000" pitchFamily="18" charset="-128"/>
              </a:rPr>
            </a:br>
            <a:endParaRPr lang="en-US" sz="4400" dirty="0">
              <a:latin typeface="+mn-lt"/>
              <a:ea typeface="HGP明朝B" panose="02020800000000000000" pitchFamily="18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737" y="2868158"/>
            <a:ext cx="1588839" cy="14240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1" y="4387956"/>
            <a:ext cx="2347163" cy="2115495"/>
          </a:xfrm>
          <a:prstGeom prst="rect">
            <a:avLst/>
          </a:prstGeom>
        </p:spPr>
      </p:pic>
      <p:sp>
        <p:nvSpPr>
          <p:cNvPr id="6" name="CustomShape 1"/>
          <p:cNvSpPr/>
          <p:nvPr/>
        </p:nvSpPr>
        <p:spPr>
          <a:xfrm>
            <a:off x="1860493" y="3166837"/>
            <a:ext cx="5655240" cy="11253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kern="0" spc="-1" noProof="0" dirty="0" smtClean="0">
                <a:uFill>
                  <a:solidFill>
                    <a:srgbClr val="FFFFFF"/>
                  </a:solidFill>
                </a:uFill>
                <a:ea typeface="HGP明朝E"/>
              </a:rPr>
              <a:t>Meat Tourism</a:t>
            </a:r>
            <a:endParaRPr kumimoji="1" lang="en-US" sz="4000" b="0" i="0" u="none" strike="noStrike" kern="0" cap="none" spc="-1" normalizeH="0" baseline="0" noProof="0" dirty="0" smtClean="0">
              <a:ln>
                <a:noFill/>
              </a:ln>
              <a:effectLst/>
              <a:uLnTx/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35992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4"/>
          <p:cNvPicPr/>
          <p:nvPr/>
        </p:nvPicPr>
        <p:blipFill>
          <a:blip r:embed="rId3"/>
          <a:stretch/>
        </p:blipFill>
        <p:spPr>
          <a:xfrm>
            <a:off x="10537371" y="1434486"/>
            <a:ext cx="1524000" cy="129420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178789" y="1434486"/>
            <a:ext cx="7873200" cy="6994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sng" strike="noStrike" kern="0" cap="none" spc="-1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Tour Development Support Grant System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178788" y="1982943"/>
            <a:ext cx="9052297" cy="516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●</a:t>
            </a:r>
            <a:r>
              <a:rPr kumimoji="1" lang="mn-MN" sz="20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 </a:t>
            </a:r>
            <a:r>
              <a:rPr kumimoji="1" lang="en-US" sz="20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Subsidy Requirements (Maximum subsidy amount of 500,000 yen per tour)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523406" y="2454360"/>
            <a:ext cx="8707680" cy="11872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　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①</a:t>
            </a:r>
            <a:r>
              <a:rPr kumimoji="1" lang="mn-MN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Tour participants reach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5 or more people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　②</a:t>
            </a:r>
            <a:r>
              <a:rPr kumimoji="1" lang="mn-MN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Eat from a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city selected menu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　③</a:t>
            </a:r>
            <a:r>
              <a:rPr kumimoji="1" lang="mn-MN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Stay at a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lodging facility within the city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178788" y="3590475"/>
            <a:ext cx="3324960" cy="516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●</a:t>
            </a:r>
            <a:r>
              <a:rPr kumimoji="1" lang="mn-MN" sz="2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 </a:t>
            </a:r>
            <a:r>
              <a:rPr kumimoji="1" lang="en-US" sz="2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Subsidy Amount</a:t>
            </a:r>
            <a:endParaRPr kumimoji="1" lang="en-US" sz="1600" b="1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31" y="4107075"/>
            <a:ext cx="1380356" cy="886374"/>
          </a:xfrm>
          <a:prstGeom prst="rect">
            <a:avLst/>
          </a:prstGeom>
        </p:spPr>
      </p:pic>
      <p:sp>
        <p:nvSpPr>
          <p:cNvPr id="13" name="CustomShape 5"/>
          <p:cNvSpPr/>
          <p:nvPr/>
        </p:nvSpPr>
        <p:spPr>
          <a:xfrm>
            <a:off x="2796928" y="4207392"/>
            <a:ext cx="788400" cy="760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＋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図 2"/>
          <p:cNvPicPr/>
          <p:nvPr/>
        </p:nvPicPr>
        <p:blipFill>
          <a:blip r:embed="rId5"/>
          <a:stretch/>
        </p:blipFill>
        <p:spPr>
          <a:xfrm>
            <a:off x="3771903" y="4112977"/>
            <a:ext cx="1427990" cy="889572"/>
          </a:xfrm>
          <a:prstGeom prst="rect">
            <a:avLst/>
          </a:prstGeom>
          <a:ln>
            <a:noFill/>
          </a:ln>
        </p:spPr>
      </p:pic>
      <p:pic>
        <p:nvPicPr>
          <p:cNvPr id="15" name="図 29"/>
          <p:cNvPicPr/>
          <p:nvPr/>
        </p:nvPicPr>
        <p:blipFill>
          <a:blip r:embed="rId6"/>
          <a:stretch/>
        </p:blipFill>
        <p:spPr>
          <a:xfrm>
            <a:off x="8860231" y="1745765"/>
            <a:ext cx="1430944" cy="2395370"/>
          </a:xfrm>
          <a:prstGeom prst="rect">
            <a:avLst/>
          </a:prstGeom>
          <a:ln>
            <a:noFill/>
          </a:ln>
        </p:spPr>
      </p:pic>
      <p:sp>
        <p:nvSpPr>
          <p:cNvPr id="16" name="CustomShape 9"/>
          <p:cNvSpPr/>
          <p:nvPr/>
        </p:nvSpPr>
        <p:spPr>
          <a:xfrm>
            <a:off x="5741887" y="4295325"/>
            <a:ext cx="589320" cy="5098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600">
            <a:noFill/>
          </a:ln>
          <a:effectLst/>
        </p:spPr>
      </p:sp>
      <p:sp>
        <p:nvSpPr>
          <p:cNvPr id="17" name="CustomShape 6"/>
          <p:cNvSpPr/>
          <p:nvPr/>
        </p:nvSpPr>
        <p:spPr>
          <a:xfrm>
            <a:off x="6382421" y="4141135"/>
            <a:ext cx="2959200" cy="8954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Subsidy Per Person</a:t>
            </a:r>
            <a:endParaRPr kumimoji="1" lang="en-US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10,000Yen</a:t>
            </a:r>
            <a:endParaRPr kumimoji="1" lang="en-US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stomShape 11"/>
          <p:cNvSpPr/>
          <p:nvPr/>
        </p:nvSpPr>
        <p:spPr>
          <a:xfrm>
            <a:off x="614629" y="5002549"/>
            <a:ext cx="2025960" cy="561366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Grand Menu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12,100 Yen～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6"/>
          <p:cNvPicPr/>
          <p:nvPr/>
        </p:nvPicPr>
        <p:blipFill>
          <a:blip r:embed="rId7"/>
          <a:stretch/>
        </p:blipFill>
        <p:spPr>
          <a:xfrm>
            <a:off x="937431" y="5599782"/>
            <a:ext cx="775255" cy="626847"/>
          </a:xfrm>
          <a:prstGeom prst="rect">
            <a:avLst/>
          </a:prstGeom>
          <a:ln>
            <a:noFill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9663" y="5604515"/>
            <a:ext cx="812908" cy="622114"/>
          </a:xfrm>
          <a:prstGeom prst="rect">
            <a:avLst/>
          </a:prstGeom>
        </p:spPr>
      </p:pic>
      <p:pic>
        <p:nvPicPr>
          <p:cNvPr id="21" name="図 15"/>
          <p:cNvPicPr/>
          <p:nvPr/>
        </p:nvPicPr>
        <p:blipFill>
          <a:blip r:embed="rId9"/>
          <a:stretch/>
        </p:blipFill>
        <p:spPr>
          <a:xfrm>
            <a:off x="1294218" y="5928473"/>
            <a:ext cx="839382" cy="530916"/>
          </a:xfrm>
          <a:prstGeom prst="rect">
            <a:avLst/>
          </a:prstGeom>
          <a:ln>
            <a:noFill/>
          </a:ln>
        </p:spPr>
      </p:pic>
      <p:sp>
        <p:nvSpPr>
          <p:cNvPr id="22" name="CustomShape 12"/>
          <p:cNvSpPr/>
          <p:nvPr/>
        </p:nvSpPr>
        <p:spPr>
          <a:xfrm>
            <a:off x="131268" y="6459389"/>
            <a:ext cx="3420000" cy="5767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City Selected Menu </a:t>
            </a: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3,300 Yen～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stomShape 5"/>
          <p:cNvSpPr/>
          <p:nvPr/>
        </p:nvSpPr>
        <p:spPr>
          <a:xfrm>
            <a:off x="2809631" y="5498628"/>
            <a:ext cx="788400" cy="760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＋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" name="図 28"/>
          <p:cNvPicPr/>
          <p:nvPr/>
        </p:nvPicPr>
        <p:blipFill>
          <a:blip r:embed="rId5"/>
          <a:stretch/>
        </p:blipFill>
        <p:spPr>
          <a:xfrm>
            <a:off x="3814368" y="5473886"/>
            <a:ext cx="1385525" cy="881240"/>
          </a:xfrm>
          <a:prstGeom prst="rect">
            <a:avLst/>
          </a:prstGeom>
          <a:ln>
            <a:noFill/>
          </a:ln>
        </p:spPr>
      </p:pic>
      <p:sp>
        <p:nvSpPr>
          <p:cNvPr id="25" name="CustomShape 13"/>
          <p:cNvSpPr/>
          <p:nvPr/>
        </p:nvSpPr>
        <p:spPr>
          <a:xfrm>
            <a:off x="3027530" y="5022718"/>
            <a:ext cx="2959200" cy="3949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Lodging</a:t>
            </a:r>
            <a:endParaRPr kumimoji="1" lang="en-US" sz="16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stomShape 13"/>
          <p:cNvSpPr/>
          <p:nvPr/>
        </p:nvSpPr>
        <p:spPr>
          <a:xfrm>
            <a:off x="3006298" y="6436874"/>
            <a:ext cx="2959200" cy="3949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Lodging</a:t>
            </a:r>
            <a:endParaRPr kumimoji="1" lang="en-US" sz="16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stomShape 9"/>
          <p:cNvSpPr/>
          <p:nvPr/>
        </p:nvSpPr>
        <p:spPr>
          <a:xfrm>
            <a:off x="5793101" y="5683717"/>
            <a:ext cx="589320" cy="5098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600">
            <a:noFill/>
          </a:ln>
          <a:effectLst/>
        </p:spPr>
      </p:sp>
      <p:sp>
        <p:nvSpPr>
          <p:cNvPr id="28" name="CustomShape 8"/>
          <p:cNvSpPr/>
          <p:nvPr/>
        </p:nvSpPr>
        <p:spPr>
          <a:xfrm>
            <a:off x="6473061" y="5481886"/>
            <a:ext cx="2959200" cy="100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kumimoji="1"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Subsidy Per Person</a:t>
            </a:r>
            <a:endParaRPr kumimoji="1"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sz="3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3,000Yen</a:t>
            </a:r>
            <a:endParaRPr kumimoji="1"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4"/>
          <p:cNvPicPr/>
          <p:nvPr/>
        </p:nvPicPr>
        <p:blipFill>
          <a:blip r:embed="rId3"/>
          <a:stretch/>
        </p:blipFill>
        <p:spPr>
          <a:xfrm>
            <a:off x="10461617" y="1434486"/>
            <a:ext cx="1846497" cy="1613514"/>
          </a:xfrm>
          <a:prstGeom prst="rect">
            <a:avLst/>
          </a:prstGeom>
          <a:ln>
            <a:noFill/>
          </a:ln>
        </p:spPr>
      </p:pic>
      <p:sp>
        <p:nvSpPr>
          <p:cNvPr id="9" name="CustomShape 1"/>
          <p:cNvSpPr/>
          <p:nvPr/>
        </p:nvSpPr>
        <p:spPr>
          <a:xfrm>
            <a:off x="0" y="1434486"/>
            <a:ext cx="10878784" cy="11260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0" i="0" u="none" strike="noStrike" kern="0" cap="none" spc="-1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「</a:t>
            </a:r>
            <a:r>
              <a:rPr kumimoji="1" lang="en-US" sz="4000" b="0" i="0" u="sng" strike="noStrike" kern="0" cap="none" spc="-1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A Trip to Taste Genuine Meat and </a:t>
            </a:r>
            <a:r>
              <a:rPr kumimoji="1" lang="en-US" sz="4000" b="0" i="0" u="sng" strike="noStrike" kern="0" cap="none" spc="-1" normalizeH="0" baseline="0" noProof="0" dirty="0" err="1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Shochu</a:t>
            </a:r>
            <a:r>
              <a:rPr kumimoji="1" lang="ja-JP" altLang="en-US" sz="4000" b="0" i="0" u="sng" strike="noStrike" kern="0" cap="none" spc="-1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」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364383" y="2100440"/>
            <a:ext cx="5978360" cy="21625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●</a:t>
            </a:r>
            <a:r>
              <a:rPr kumimoji="1" lang="ja-JP" altLang="en-US" sz="3200" b="1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 </a:t>
            </a:r>
            <a:r>
              <a:rPr kumimoji="1" lang="en-US" sz="32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Grand Menu 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　</a:t>
            </a:r>
            <a:r>
              <a:rPr kumimoji="1" lang="en-US" sz="32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ｺﾞｼｯｸE"/>
                <a:cs typeface="Arial" panose="020B0604020202020204" pitchFamily="34" charset="0"/>
              </a:rPr>
              <a:t>High Quality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ｺﾞｼｯｸE"/>
                <a:cs typeface="Arial" panose="020B0604020202020204" pitchFamily="34" charset="0"/>
              </a:rPr>
              <a:t>Made in </a:t>
            </a:r>
            <a:r>
              <a:rPr kumimoji="1" lang="en-US" sz="2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ｺﾞｼｯｸE"/>
                <a:cs typeface="Arial" panose="020B0604020202020204" pitchFamily="34" charset="0"/>
              </a:rPr>
              <a:t>Miyakonojo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ｺﾞｼｯｸE"/>
                <a:cs typeface="Arial" panose="020B0604020202020204" pitchFamily="34" charset="0"/>
              </a:rPr>
              <a:t> Miyazaki Beef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ｺﾞｼｯｸE"/>
                <a:cs typeface="Arial" panose="020B0604020202020204" pitchFamily="34" charset="0"/>
              </a:rPr>
              <a:t>（Normal Price: 12,100 Yen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ｺﾞｼｯｸE"/>
                <a:ea typeface="HGｺﾞｼｯｸE"/>
              </a:rPr>
              <a:t>）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図 9"/>
          <p:cNvPicPr/>
          <p:nvPr/>
        </p:nvPicPr>
        <p:blipFill>
          <a:blip r:embed="rId4"/>
          <a:stretch/>
        </p:blipFill>
        <p:spPr>
          <a:xfrm>
            <a:off x="6342743" y="2100440"/>
            <a:ext cx="3083406" cy="2007103"/>
          </a:xfrm>
          <a:prstGeom prst="rect">
            <a:avLst/>
          </a:prstGeom>
          <a:ln>
            <a:noFill/>
          </a:ln>
        </p:spPr>
      </p:pic>
      <p:sp>
        <p:nvSpPr>
          <p:cNvPr id="13" name="CustomShape 3"/>
          <p:cNvSpPr/>
          <p:nvPr/>
        </p:nvSpPr>
        <p:spPr>
          <a:xfrm>
            <a:off x="364383" y="3936317"/>
            <a:ext cx="9571320" cy="16743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●</a:t>
            </a:r>
            <a:r>
              <a:rPr kumimoji="1" lang="en-US" sz="3200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Popular Local～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　  </a:t>
            </a:r>
            <a:r>
              <a:rPr kumimoji="1" lang="en-US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Beef, Pork, and Poultry Cuisine </a:t>
            </a:r>
            <a:r>
              <a:rPr kumimoji="1" lang="en-US" sz="24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NormalPrice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: 3,300 Yen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図 11"/>
          <p:cNvPicPr/>
          <p:nvPr/>
        </p:nvPicPr>
        <p:blipFill>
          <a:blip r:embed="rId5"/>
          <a:stretch/>
        </p:blipFill>
        <p:spPr>
          <a:xfrm>
            <a:off x="532029" y="4928914"/>
            <a:ext cx="2516040" cy="1677240"/>
          </a:xfrm>
          <a:prstGeom prst="rect">
            <a:avLst/>
          </a:prstGeom>
          <a:ln>
            <a:noFill/>
          </a:ln>
        </p:spPr>
      </p:pic>
      <p:pic>
        <p:nvPicPr>
          <p:cNvPr id="15" name="図 8"/>
          <p:cNvPicPr/>
          <p:nvPr/>
        </p:nvPicPr>
        <p:blipFill>
          <a:blip r:embed="rId6"/>
          <a:stretch/>
        </p:blipFill>
        <p:spPr>
          <a:xfrm>
            <a:off x="3667046" y="4928914"/>
            <a:ext cx="2516040" cy="1677240"/>
          </a:xfrm>
          <a:prstGeom prst="rect">
            <a:avLst/>
          </a:prstGeom>
          <a:ln>
            <a:noFill/>
          </a:ln>
        </p:spPr>
      </p:pic>
      <p:pic>
        <p:nvPicPr>
          <p:cNvPr id="16" name="図 2"/>
          <p:cNvPicPr/>
          <p:nvPr/>
        </p:nvPicPr>
        <p:blipFill>
          <a:blip r:embed="rId7"/>
          <a:stretch/>
        </p:blipFill>
        <p:spPr>
          <a:xfrm>
            <a:off x="6802063" y="4943314"/>
            <a:ext cx="2494440" cy="1662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6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4"/>
          <p:cNvPicPr/>
          <p:nvPr/>
        </p:nvPicPr>
        <p:blipFill>
          <a:blip r:embed="rId3"/>
          <a:stretch/>
        </p:blipFill>
        <p:spPr>
          <a:xfrm>
            <a:off x="9919249" y="1624337"/>
            <a:ext cx="1712685" cy="1352257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136669" y="1434486"/>
            <a:ext cx="8880120" cy="6076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sng" strike="noStrike" kern="0" cap="none" spc="-1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Individual Meat Touring </a:t>
            </a:r>
            <a:r>
              <a:rPr kumimoji="1" lang="en-US" sz="3200" b="0" i="0" u="sng" strike="noStrike" kern="0" cap="none" spc="-1" normalizeH="0" baseline="0" noProof="0" dirty="0" err="1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Service（Meat</a:t>
            </a:r>
            <a:r>
              <a:rPr kumimoji="1" lang="en-US" sz="3200" b="0" i="0" u="sng" strike="noStrike" kern="0" cap="none" spc="-1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Ticket</a:t>
            </a:r>
            <a:r>
              <a:rPr kumimoji="1" lang="en-US" sz="3200" b="0" i="0" u="sng" strike="noStrike" kern="0" cap="none" spc="-1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）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136669" y="2042166"/>
            <a:ext cx="3477388" cy="516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● 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Use Conditions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stomShape 4"/>
          <p:cNvSpPr/>
          <p:nvPr/>
        </p:nvSpPr>
        <p:spPr>
          <a:xfrm>
            <a:off x="136669" y="2506140"/>
            <a:ext cx="8707680" cy="11872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　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① </a:t>
            </a:r>
            <a:r>
              <a:rPr kumimoji="1" lang="en-US" sz="24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Miyakonojo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City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residents over 20 years old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　② Use with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2 or more people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　③ Stay at a 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lodging facility within the city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136669" y="3693420"/>
            <a:ext cx="2566440" cy="516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● Meat Ticket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16"/>
          <p:cNvPicPr/>
          <p:nvPr/>
        </p:nvPicPr>
        <p:blipFill>
          <a:blip r:embed="rId4"/>
          <a:stretch/>
        </p:blipFill>
        <p:spPr>
          <a:xfrm>
            <a:off x="509657" y="4461234"/>
            <a:ext cx="1100520" cy="733680"/>
          </a:xfrm>
          <a:prstGeom prst="rect">
            <a:avLst/>
          </a:prstGeom>
          <a:ln>
            <a:noFill/>
          </a:ln>
        </p:spPr>
      </p:pic>
      <p:pic>
        <p:nvPicPr>
          <p:cNvPr id="9" name="図 14"/>
          <p:cNvPicPr/>
          <p:nvPr/>
        </p:nvPicPr>
        <p:blipFill>
          <a:blip r:embed="rId5"/>
          <a:stretch/>
        </p:blipFill>
        <p:spPr>
          <a:xfrm>
            <a:off x="1715920" y="4461234"/>
            <a:ext cx="1107360" cy="738000"/>
          </a:xfrm>
          <a:prstGeom prst="rect">
            <a:avLst/>
          </a:prstGeom>
          <a:ln>
            <a:noFill/>
          </a:ln>
        </p:spPr>
      </p:pic>
      <p:pic>
        <p:nvPicPr>
          <p:cNvPr id="10" name="図 15"/>
          <p:cNvPicPr/>
          <p:nvPr/>
        </p:nvPicPr>
        <p:blipFill>
          <a:blip r:embed="rId6"/>
          <a:stretch/>
        </p:blipFill>
        <p:spPr>
          <a:xfrm>
            <a:off x="1094560" y="5134368"/>
            <a:ext cx="1242720" cy="828360"/>
          </a:xfrm>
          <a:prstGeom prst="rect">
            <a:avLst/>
          </a:prstGeom>
          <a:ln>
            <a:noFill/>
          </a:ln>
        </p:spPr>
      </p:pic>
      <p:sp>
        <p:nvSpPr>
          <p:cNvPr id="11" name="CustomShape 8"/>
          <p:cNvSpPr/>
          <p:nvPr/>
        </p:nvSpPr>
        <p:spPr>
          <a:xfrm>
            <a:off x="130577" y="6119262"/>
            <a:ext cx="2959200" cy="3333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City Selected Restaurants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3219857" y="4754208"/>
            <a:ext cx="788400" cy="760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＋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図 28"/>
          <p:cNvPicPr/>
          <p:nvPr/>
        </p:nvPicPr>
        <p:blipFill>
          <a:blip r:embed="rId7"/>
          <a:stretch/>
        </p:blipFill>
        <p:spPr>
          <a:xfrm>
            <a:off x="4224686" y="4646634"/>
            <a:ext cx="1644840" cy="1096560"/>
          </a:xfrm>
          <a:prstGeom prst="rect">
            <a:avLst/>
          </a:prstGeom>
          <a:ln>
            <a:noFill/>
          </a:ln>
        </p:spPr>
      </p:pic>
      <p:sp>
        <p:nvSpPr>
          <p:cNvPr id="14" name="CustomShape 13"/>
          <p:cNvSpPr/>
          <p:nvPr/>
        </p:nvSpPr>
        <p:spPr>
          <a:xfrm>
            <a:off x="3440299" y="5921802"/>
            <a:ext cx="3213614" cy="3949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Lodging</a:t>
            </a:r>
            <a:endParaRPr kumimoji="1" lang="en-US" sz="16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stomShape 6"/>
          <p:cNvSpPr/>
          <p:nvPr/>
        </p:nvSpPr>
        <p:spPr>
          <a:xfrm>
            <a:off x="7063543" y="4512190"/>
            <a:ext cx="2959200" cy="13701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Per person: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3,000 Yen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（Electronic Coupon）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stomShape 9"/>
          <p:cNvSpPr/>
          <p:nvPr/>
        </p:nvSpPr>
        <p:spPr>
          <a:xfrm>
            <a:off x="6356636" y="4953354"/>
            <a:ext cx="594554" cy="5098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600">
            <a:noFill/>
          </a:ln>
          <a:effectLst/>
        </p:spPr>
      </p:sp>
    </p:spTree>
    <p:extLst>
      <p:ext uri="{BB962C8B-B14F-4D97-AF65-F5344CB8AC3E}">
        <p14:creationId xmlns:p14="http://schemas.microsoft.com/office/powerpoint/2010/main" val="12911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3"/>
          <p:cNvPicPr/>
          <p:nvPr/>
        </p:nvPicPr>
        <p:blipFill>
          <a:blip r:embed="rId3"/>
          <a:stretch/>
        </p:blipFill>
        <p:spPr>
          <a:xfrm>
            <a:off x="1013292" y="1787542"/>
            <a:ext cx="7451836" cy="507045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4"/>
          <a:stretch/>
        </p:blipFill>
        <p:spPr>
          <a:xfrm rot="2166600">
            <a:off x="2966289" y="728663"/>
            <a:ext cx="1923120" cy="6293160"/>
          </a:xfrm>
          <a:prstGeom prst="rect">
            <a:avLst/>
          </a:prstGeom>
          <a:ln>
            <a:noFill/>
          </a:ln>
        </p:spPr>
      </p:pic>
      <p:sp>
        <p:nvSpPr>
          <p:cNvPr id="4" name="CustomShape 1"/>
          <p:cNvSpPr/>
          <p:nvPr/>
        </p:nvSpPr>
        <p:spPr>
          <a:xfrm>
            <a:off x="4190310" y="6392787"/>
            <a:ext cx="4094709" cy="42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Meat Ticket</a:t>
            </a:r>
            <a:r>
              <a:rPr kumimoji="1" lang="mn-MN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</a:t>
            </a:r>
            <a:r>
              <a:rPr kumimoji="1" lang="ja-JP" altLang="en-US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（</a:t>
            </a:r>
            <a:r>
              <a:rPr kumimoji="1" lang="en-US" altLang="ja-JP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starting in 2020 </a:t>
            </a:r>
            <a:r>
              <a:rPr kumimoji="1" lang="ja-JP" altLang="en-US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）</a:t>
            </a:r>
            <a:endParaRPr kumimoji="1" lang="en-US" sz="12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2956046" y="6426338"/>
            <a:ext cx="922622" cy="42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Tourism</a:t>
            </a:r>
            <a:endParaRPr kumimoji="1" lang="en-US" sz="11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730440" y="1301314"/>
            <a:ext cx="8876520" cy="5547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～Customers Utilizing Meat Series: Development～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991820" y="1787542"/>
            <a:ext cx="3545809" cy="423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/>
          <a:p>
            <a:pPr lvl="0">
              <a:defRPr/>
            </a:pPr>
            <a:r>
              <a:rPr kumimoji="1" lang="en-US" altLang="ja-JP" sz="1600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Number of Customers </a:t>
            </a:r>
            <a:r>
              <a:rPr kumimoji="1" lang="ja-JP" altLang="en-US" sz="1600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（</a:t>
            </a:r>
            <a:r>
              <a:rPr kumimoji="1" lang="en-US" altLang="ja-JP" sz="1600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people</a:t>
            </a:r>
            <a:r>
              <a:rPr kumimoji="1" lang="ja-JP" altLang="en-US" sz="1600" kern="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）</a:t>
            </a:r>
            <a:endParaRPr kumimoji="1" lang="en-US" sz="16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/>
        </p:blipFill>
        <p:spPr>
          <a:xfrm>
            <a:off x="3657708" y="2784160"/>
            <a:ext cx="2901960" cy="3661920"/>
          </a:xfrm>
          <a:prstGeom prst="rect">
            <a:avLst/>
          </a:prstGeom>
          <a:ln>
            <a:noFill/>
          </a:ln>
        </p:spPr>
      </p:pic>
      <p:sp>
        <p:nvSpPr>
          <p:cNvPr id="4" name="CustomShape 1"/>
          <p:cNvSpPr/>
          <p:nvPr/>
        </p:nvSpPr>
        <p:spPr>
          <a:xfrm>
            <a:off x="2131911" y="1739760"/>
            <a:ext cx="6255360" cy="13082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0" cap="none" spc="-1" normalizeH="0" baseline="0" noProof="0" dirty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Please visit </a:t>
            </a:r>
            <a:r>
              <a:rPr kumimoji="1" lang="en-US" sz="40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Miyakonoj</a:t>
            </a:r>
            <a:r>
              <a:rPr kumimoji="1" lang="en-US" sz="40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kumimoji="1" lang="en-US" sz="4000" b="1" i="0" u="none" strike="noStrike" kern="0" cap="none" spc="-1" normalizeH="0" baseline="0" noProof="0" dirty="0" smtClean="0">
                <a:ln>
                  <a:noFill/>
                </a:ln>
                <a:solidFill>
                  <a:srgbClr val="8064A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!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465" y="4468299"/>
            <a:ext cx="1755800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0"/>
          <p:cNvPicPr/>
          <p:nvPr/>
        </p:nvPicPr>
        <p:blipFill>
          <a:blip r:embed="rId3"/>
          <a:srcRect b="30338"/>
          <a:stretch/>
        </p:blipFill>
        <p:spPr>
          <a:xfrm>
            <a:off x="0" y="1413165"/>
            <a:ext cx="9213273" cy="5264726"/>
          </a:xfrm>
          <a:prstGeom prst="rect">
            <a:avLst/>
          </a:prstGeom>
          <a:ln>
            <a:noFill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415" y="1684217"/>
            <a:ext cx="2292295" cy="2054530"/>
          </a:xfrm>
          <a:prstGeom prst="rect">
            <a:avLst/>
          </a:prstGeom>
        </p:spPr>
      </p:pic>
      <p:pic>
        <p:nvPicPr>
          <p:cNvPr id="7" name="図 11"/>
          <p:cNvPicPr/>
          <p:nvPr/>
        </p:nvPicPr>
        <p:blipFill>
          <a:blip r:embed="rId5"/>
          <a:stretch/>
        </p:blipFill>
        <p:spPr>
          <a:xfrm>
            <a:off x="5237016" y="1684217"/>
            <a:ext cx="2245146" cy="1957451"/>
          </a:xfrm>
          <a:prstGeom prst="rect">
            <a:avLst/>
          </a:prstGeom>
          <a:ln>
            <a:noFill/>
          </a:ln>
        </p:spPr>
      </p:pic>
      <p:sp>
        <p:nvSpPr>
          <p:cNvPr id="8" name="CustomShape 1"/>
          <p:cNvSpPr/>
          <p:nvPr/>
        </p:nvSpPr>
        <p:spPr>
          <a:xfrm>
            <a:off x="1474691" y="3944584"/>
            <a:ext cx="6263890" cy="96224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～The Home of Japan’s Number One 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Meat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 and </a:t>
            </a:r>
            <a:r>
              <a:rPr kumimoji="1" lang="en-US" sz="2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Shochu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P明朝E"/>
                <a:cs typeface="Arial" panose="020B0604020202020204" pitchFamily="34" charset="0"/>
              </a:rPr>
              <a:t>～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33189"/>
            <a:ext cx="4197308" cy="5052178"/>
          </a:xfrm>
          <a:prstGeom prst="rect">
            <a:avLst/>
          </a:prstGeom>
        </p:spPr>
      </p:pic>
      <p:sp>
        <p:nvSpPr>
          <p:cNvPr id="7" name="CustomShape 7"/>
          <p:cNvSpPr/>
          <p:nvPr/>
        </p:nvSpPr>
        <p:spPr>
          <a:xfrm>
            <a:off x="7883419" y="2133352"/>
            <a:ext cx="862686" cy="262256"/>
          </a:xfrm>
          <a:prstGeom prst="rect">
            <a:avLst/>
          </a:prstGeom>
          <a:solidFill>
            <a:srgbClr val="2E75B6"/>
          </a:solidFill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FUKUOKA</a:t>
            </a:r>
            <a:endParaRPr kumimoji="1" lang="en-US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10"/>
          <p:cNvSpPr/>
          <p:nvPr/>
        </p:nvSpPr>
        <p:spPr>
          <a:xfrm>
            <a:off x="8940800" y="2490406"/>
            <a:ext cx="739566" cy="397937"/>
          </a:xfrm>
          <a:prstGeom prst="rect">
            <a:avLst/>
          </a:prstGeom>
          <a:solidFill>
            <a:srgbClr val="2E75B6"/>
          </a:solidFill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OITA</a:t>
            </a:r>
            <a:endParaRPr kumimoji="1" lang="en-US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8"/>
          <p:cNvSpPr/>
          <p:nvPr/>
        </p:nvSpPr>
        <p:spPr>
          <a:xfrm>
            <a:off x="7034989" y="2539002"/>
            <a:ext cx="635811" cy="334827"/>
          </a:xfrm>
          <a:prstGeom prst="rect">
            <a:avLst/>
          </a:prstGeom>
          <a:solidFill>
            <a:srgbClr val="2E75B6"/>
          </a:solidFill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SAGA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9"/>
          <p:cNvSpPr/>
          <p:nvPr/>
        </p:nvSpPr>
        <p:spPr>
          <a:xfrm>
            <a:off x="6868600" y="3445560"/>
            <a:ext cx="933743" cy="270097"/>
          </a:xfrm>
          <a:prstGeom prst="rect">
            <a:avLst/>
          </a:prstGeom>
          <a:solidFill>
            <a:srgbClr val="2E75B6"/>
          </a:solidFill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NAGASAKI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11"/>
          <p:cNvSpPr/>
          <p:nvPr/>
        </p:nvSpPr>
        <p:spPr>
          <a:xfrm>
            <a:off x="8557513" y="3257477"/>
            <a:ext cx="1078943" cy="343470"/>
          </a:xfrm>
          <a:prstGeom prst="rect">
            <a:avLst/>
          </a:prstGeom>
          <a:solidFill>
            <a:srgbClr val="2E75B6"/>
          </a:solidFill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KUMAMOTO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25"/>
          <p:cNvSpPr/>
          <p:nvPr/>
        </p:nvSpPr>
        <p:spPr>
          <a:xfrm>
            <a:off x="9009751" y="3931335"/>
            <a:ext cx="941040" cy="376296"/>
          </a:xfrm>
          <a:prstGeom prst="rect">
            <a:avLst/>
          </a:prstGeom>
          <a:solidFill>
            <a:srgbClr val="2E75B6"/>
          </a:solidFill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MIYAZAKI</a:t>
            </a:r>
            <a:endParaRPr kumimoji="1" lang="en-US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5"/>
          <p:cNvSpPr/>
          <p:nvPr/>
        </p:nvSpPr>
        <p:spPr>
          <a:xfrm>
            <a:off x="8384370" y="4593944"/>
            <a:ext cx="827640" cy="711720"/>
          </a:xfrm>
          <a:custGeom>
            <a:avLst/>
            <a:gdLst/>
            <a:ahLst/>
            <a:cxnLst/>
            <a:rect l="l" t="t" r="r" b="b"/>
            <a:pathLst>
              <a:path w="4013216" h="3954058">
                <a:moveTo>
                  <a:pt x="1338963" y="756941"/>
                </a:moveTo>
                <a:cubicBezTo>
                  <a:pt x="1357577" y="738327"/>
                  <a:pt x="1386661" y="689466"/>
                  <a:pt x="1401784" y="638278"/>
                </a:cubicBezTo>
                <a:cubicBezTo>
                  <a:pt x="1416908" y="587090"/>
                  <a:pt x="1449482" y="560334"/>
                  <a:pt x="1499506" y="477736"/>
                </a:cubicBezTo>
                <a:cubicBezTo>
                  <a:pt x="1549530" y="395138"/>
                  <a:pt x="1619332" y="165955"/>
                  <a:pt x="1701930" y="142688"/>
                </a:cubicBezTo>
                <a:cubicBezTo>
                  <a:pt x="1784529" y="119421"/>
                  <a:pt x="1911335" y="311375"/>
                  <a:pt x="1995097" y="338132"/>
                </a:cubicBezTo>
                <a:cubicBezTo>
                  <a:pt x="2078859" y="364889"/>
                  <a:pt x="2227768" y="417240"/>
                  <a:pt x="2288263" y="400953"/>
                </a:cubicBezTo>
                <a:cubicBezTo>
                  <a:pt x="2348758" y="384666"/>
                  <a:pt x="2355738" y="285781"/>
                  <a:pt x="2358065" y="240410"/>
                </a:cubicBezTo>
                <a:cubicBezTo>
                  <a:pt x="2360392" y="195039"/>
                  <a:pt x="2312694" y="179915"/>
                  <a:pt x="2302224" y="128727"/>
                </a:cubicBezTo>
                <a:cubicBezTo>
                  <a:pt x="2291754" y="77539"/>
                  <a:pt x="2354574" y="56599"/>
                  <a:pt x="2385985" y="58926"/>
                </a:cubicBezTo>
                <a:cubicBezTo>
                  <a:pt x="2417396" y="61253"/>
                  <a:pt x="2444154" y="150832"/>
                  <a:pt x="2490688" y="142689"/>
                </a:cubicBezTo>
                <a:cubicBezTo>
                  <a:pt x="2537222" y="134546"/>
                  <a:pt x="2546529" y="48456"/>
                  <a:pt x="2665191" y="10065"/>
                </a:cubicBezTo>
                <a:cubicBezTo>
                  <a:pt x="2783853" y="-28326"/>
                  <a:pt x="2938581" y="53110"/>
                  <a:pt x="3035140" y="86847"/>
                </a:cubicBezTo>
                <a:cubicBezTo>
                  <a:pt x="3131699" y="120584"/>
                  <a:pt x="3189866" y="-19020"/>
                  <a:pt x="3258504" y="3084"/>
                </a:cubicBezTo>
                <a:cubicBezTo>
                  <a:pt x="3327142" y="25188"/>
                  <a:pt x="3472562" y="29843"/>
                  <a:pt x="3558650" y="100808"/>
                </a:cubicBezTo>
                <a:cubicBezTo>
                  <a:pt x="3644738" y="171773"/>
                  <a:pt x="3620308" y="333480"/>
                  <a:pt x="3607511" y="386994"/>
                </a:cubicBezTo>
                <a:cubicBezTo>
                  <a:pt x="3594714" y="440508"/>
                  <a:pt x="3523750" y="368380"/>
                  <a:pt x="3488849" y="373033"/>
                </a:cubicBezTo>
                <a:cubicBezTo>
                  <a:pt x="3453948" y="377686"/>
                  <a:pt x="3416720" y="384667"/>
                  <a:pt x="3398106" y="414914"/>
                </a:cubicBezTo>
                <a:cubicBezTo>
                  <a:pt x="3379492" y="445161"/>
                  <a:pt x="3376002" y="545211"/>
                  <a:pt x="3370185" y="603379"/>
                </a:cubicBezTo>
                <a:cubicBezTo>
                  <a:pt x="3364368" y="661547"/>
                  <a:pt x="3349246" y="769738"/>
                  <a:pt x="3370186" y="833723"/>
                </a:cubicBezTo>
                <a:cubicBezTo>
                  <a:pt x="3391126" y="897708"/>
                  <a:pt x="3465582" y="967510"/>
                  <a:pt x="3502809" y="973327"/>
                </a:cubicBezTo>
                <a:cubicBezTo>
                  <a:pt x="3540036" y="979144"/>
                  <a:pt x="3586571" y="829071"/>
                  <a:pt x="3649392" y="784863"/>
                </a:cubicBezTo>
                <a:cubicBezTo>
                  <a:pt x="3712213" y="740655"/>
                  <a:pt x="3862287" y="833724"/>
                  <a:pt x="3886717" y="749962"/>
                </a:cubicBezTo>
                <a:cubicBezTo>
                  <a:pt x="3946048" y="736002"/>
                  <a:pt x="4000726" y="651077"/>
                  <a:pt x="4005380" y="701101"/>
                </a:cubicBezTo>
                <a:cubicBezTo>
                  <a:pt x="4025157" y="710408"/>
                  <a:pt x="3972807" y="740655"/>
                  <a:pt x="3956520" y="791843"/>
                </a:cubicBezTo>
                <a:cubicBezTo>
                  <a:pt x="3940233" y="843031"/>
                  <a:pt x="3983277" y="898871"/>
                  <a:pt x="3991420" y="938425"/>
                </a:cubicBezTo>
                <a:cubicBezTo>
                  <a:pt x="3999563" y="977979"/>
                  <a:pt x="4026321" y="1000084"/>
                  <a:pt x="4005381" y="1029168"/>
                </a:cubicBezTo>
                <a:cubicBezTo>
                  <a:pt x="3984441" y="1058252"/>
                  <a:pt x="3871595" y="1069886"/>
                  <a:pt x="3837857" y="1098970"/>
                </a:cubicBezTo>
                <a:cubicBezTo>
                  <a:pt x="3804119" y="1128054"/>
                  <a:pt x="3901841" y="1165281"/>
                  <a:pt x="3886717" y="1196692"/>
                </a:cubicBezTo>
                <a:cubicBezTo>
                  <a:pt x="3871593" y="1228103"/>
                  <a:pt x="3823898" y="1231593"/>
                  <a:pt x="3788997" y="1273474"/>
                </a:cubicBezTo>
                <a:cubicBezTo>
                  <a:pt x="3754096" y="1315355"/>
                  <a:pt x="3690111" y="1400280"/>
                  <a:pt x="3677314" y="1447977"/>
                </a:cubicBezTo>
                <a:cubicBezTo>
                  <a:pt x="3664517" y="1495675"/>
                  <a:pt x="3733155" y="1491021"/>
                  <a:pt x="3761075" y="1545699"/>
                </a:cubicBezTo>
                <a:cubicBezTo>
                  <a:pt x="3788995" y="1600377"/>
                  <a:pt x="3841347" y="1717876"/>
                  <a:pt x="3844837" y="1776044"/>
                </a:cubicBezTo>
                <a:cubicBezTo>
                  <a:pt x="3848327" y="1834212"/>
                  <a:pt x="3773872" y="1847008"/>
                  <a:pt x="3747115" y="1887726"/>
                </a:cubicBezTo>
                <a:cubicBezTo>
                  <a:pt x="3720358" y="1928444"/>
                  <a:pt x="3685458" y="1941242"/>
                  <a:pt x="3656374" y="1978469"/>
                </a:cubicBezTo>
                <a:cubicBezTo>
                  <a:pt x="3627290" y="2015696"/>
                  <a:pt x="3602859" y="2064557"/>
                  <a:pt x="3572611" y="2111091"/>
                </a:cubicBezTo>
                <a:cubicBezTo>
                  <a:pt x="3542364" y="2157625"/>
                  <a:pt x="3514443" y="2228591"/>
                  <a:pt x="3474889" y="2257675"/>
                </a:cubicBezTo>
                <a:cubicBezTo>
                  <a:pt x="3435335" y="2286759"/>
                  <a:pt x="3386474" y="2242551"/>
                  <a:pt x="3335286" y="2285595"/>
                </a:cubicBezTo>
                <a:cubicBezTo>
                  <a:pt x="3284098" y="2328639"/>
                  <a:pt x="3227093" y="2493837"/>
                  <a:pt x="3167762" y="2515940"/>
                </a:cubicBezTo>
                <a:cubicBezTo>
                  <a:pt x="3108431" y="2538043"/>
                  <a:pt x="3035139" y="2535715"/>
                  <a:pt x="2979298" y="2508958"/>
                </a:cubicBezTo>
                <a:cubicBezTo>
                  <a:pt x="2923457" y="2482201"/>
                  <a:pt x="2949051" y="2391461"/>
                  <a:pt x="2867616" y="2320496"/>
                </a:cubicBezTo>
                <a:cubicBezTo>
                  <a:pt x="2786181" y="2249531"/>
                  <a:pt x="2686130" y="2139010"/>
                  <a:pt x="2630289" y="2118070"/>
                </a:cubicBezTo>
                <a:cubicBezTo>
                  <a:pt x="2574448" y="2097130"/>
                  <a:pt x="2518608" y="2148319"/>
                  <a:pt x="2490688" y="2187873"/>
                </a:cubicBezTo>
                <a:cubicBezTo>
                  <a:pt x="2462768" y="2227428"/>
                  <a:pt x="2468584" y="2294902"/>
                  <a:pt x="2462767" y="2355397"/>
                </a:cubicBezTo>
                <a:cubicBezTo>
                  <a:pt x="2456950" y="2415892"/>
                  <a:pt x="2413905" y="2501980"/>
                  <a:pt x="2413905" y="2550841"/>
                </a:cubicBezTo>
                <a:cubicBezTo>
                  <a:pt x="2413905" y="2599702"/>
                  <a:pt x="2462767" y="2620642"/>
                  <a:pt x="2462767" y="2648563"/>
                </a:cubicBezTo>
                <a:cubicBezTo>
                  <a:pt x="2462767" y="2676484"/>
                  <a:pt x="2384822" y="2633440"/>
                  <a:pt x="2372025" y="2669504"/>
                </a:cubicBezTo>
                <a:cubicBezTo>
                  <a:pt x="2359228" y="2705568"/>
                  <a:pt x="2354574" y="2803290"/>
                  <a:pt x="2385985" y="2864948"/>
                </a:cubicBezTo>
                <a:cubicBezTo>
                  <a:pt x="2417396" y="2926606"/>
                  <a:pt x="2552346" y="3019675"/>
                  <a:pt x="2602370" y="3088313"/>
                </a:cubicBezTo>
                <a:cubicBezTo>
                  <a:pt x="2652395" y="3156951"/>
                  <a:pt x="2636107" y="3217446"/>
                  <a:pt x="2686132" y="3276777"/>
                </a:cubicBezTo>
                <a:cubicBezTo>
                  <a:pt x="2736157" y="3336108"/>
                  <a:pt x="2847839" y="3379153"/>
                  <a:pt x="2895537" y="3409400"/>
                </a:cubicBezTo>
                <a:cubicBezTo>
                  <a:pt x="2943235" y="3439647"/>
                  <a:pt x="3023505" y="3358212"/>
                  <a:pt x="3077020" y="3381479"/>
                </a:cubicBezTo>
                <a:cubicBezTo>
                  <a:pt x="3130535" y="3404746"/>
                  <a:pt x="3171253" y="3458261"/>
                  <a:pt x="3216624" y="3535043"/>
                </a:cubicBezTo>
                <a:cubicBezTo>
                  <a:pt x="3261995" y="3611825"/>
                  <a:pt x="3348083" y="3794470"/>
                  <a:pt x="3349246" y="3842168"/>
                </a:cubicBezTo>
                <a:cubicBezTo>
                  <a:pt x="3350409" y="3889866"/>
                  <a:pt x="3351573" y="3948035"/>
                  <a:pt x="3300385" y="3953852"/>
                </a:cubicBezTo>
                <a:cubicBezTo>
                  <a:pt x="3249197" y="3959669"/>
                  <a:pt x="3154965" y="3841006"/>
                  <a:pt x="3070040" y="3800288"/>
                </a:cubicBezTo>
                <a:cubicBezTo>
                  <a:pt x="2985115" y="3759570"/>
                  <a:pt x="2924620" y="3856130"/>
                  <a:pt x="2846675" y="3863110"/>
                </a:cubicBezTo>
                <a:cubicBezTo>
                  <a:pt x="2768730" y="3870090"/>
                  <a:pt x="2729176" y="3964323"/>
                  <a:pt x="2602370" y="3898011"/>
                </a:cubicBezTo>
                <a:cubicBezTo>
                  <a:pt x="2475564" y="3831699"/>
                  <a:pt x="2189377" y="3550164"/>
                  <a:pt x="2085838" y="3465239"/>
                </a:cubicBezTo>
                <a:cubicBezTo>
                  <a:pt x="2066060" y="3596699"/>
                  <a:pt x="2005567" y="3715363"/>
                  <a:pt x="1911335" y="3800288"/>
                </a:cubicBezTo>
                <a:cubicBezTo>
                  <a:pt x="1860147" y="3804942"/>
                  <a:pt x="1794999" y="3624621"/>
                  <a:pt x="1743811" y="3507122"/>
                </a:cubicBezTo>
                <a:cubicBezTo>
                  <a:pt x="1705420" y="3424524"/>
                  <a:pt x="1627475" y="3443138"/>
                  <a:pt x="1604208" y="3374499"/>
                </a:cubicBezTo>
                <a:cubicBezTo>
                  <a:pt x="1580941" y="3305861"/>
                  <a:pt x="1612351" y="3189523"/>
                  <a:pt x="1604208" y="3095291"/>
                </a:cubicBezTo>
                <a:cubicBezTo>
                  <a:pt x="1596065" y="3001059"/>
                  <a:pt x="1483220" y="2948709"/>
                  <a:pt x="1464606" y="2844007"/>
                </a:cubicBezTo>
                <a:cubicBezTo>
                  <a:pt x="1445992" y="2739305"/>
                  <a:pt x="1522773" y="2540368"/>
                  <a:pt x="1492526" y="2467077"/>
                </a:cubicBezTo>
                <a:cubicBezTo>
                  <a:pt x="1462279" y="2393786"/>
                  <a:pt x="1355250" y="2450792"/>
                  <a:pt x="1283122" y="2432178"/>
                </a:cubicBezTo>
                <a:cubicBezTo>
                  <a:pt x="1210994" y="2413565"/>
                  <a:pt x="1074880" y="2394950"/>
                  <a:pt x="1059756" y="2355396"/>
                </a:cubicBezTo>
                <a:cubicBezTo>
                  <a:pt x="1044632" y="2315842"/>
                  <a:pt x="1120252" y="2212304"/>
                  <a:pt x="1192380" y="2166933"/>
                </a:cubicBezTo>
                <a:cubicBezTo>
                  <a:pt x="1215647" y="2121562"/>
                  <a:pt x="1327329" y="2139011"/>
                  <a:pt x="1199359" y="2083170"/>
                </a:cubicBezTo>
                <a:cubicBezTo>
                  <a:pt x="1169112" y="2061066"/>
                  <a:pt x="1140029" y="2071537"/>
                  <a:pt x="1010896" y="2034310"/>
                </a:cubicBezTo>
                <a:cubicBezTo>
                  <a:pt x="916664" y="2008716"/>
                  <a:pt x="668868" y="2000572"/>
                  <a:pt x="571146" y="1971488"/>
                </a:cubicBezTo>
                <a:cubicBezTo>
                  <a:pt x="473424" y="1942404"/>
                  <a:pt x="525774" y="1840028"/>
                  <a:pt x="466443" y="1803964"/>
                </a:cubicBezTo>
                <a:cubicBezTo>
                  <a:pt x="407112" y="1767900"/>
                  <a:pt x="290776" y="1845846"/>
                  <a:pt x="222138" y="1817925"/>
                </a:cubicBezTo>
                <a:cubicBezTo>
                  <a:pt x="153500" y="1790004"/>
                  <a:pt x="81371" y="1694608"/>
                  <a:pt x="54614" y="1636440"/>
                </a:cubicBezTo>
                <a:cubicBezTo>
                  <a:pt x="27857" y="1578272"/>
                  <a:pt x="25530" y="1502655"/>
                  <a:pt x="26693" y="1447977"/>
                </a:cubicBezTo>
                <a:cubicBezTo>
                  <a:pt x="27856" y="1393299"/>
                  <a:pt x="-15188" y="1337458"/>
                  <a:pt x="5753" y="1287433"/>
                </a:cubicBezTo>
                <a:cubicBezTo>
                  <a:pt x="89516" y="1293249"/>
                  <a:pt x="93005" y="1202506"/>
                  <a:pt x="117436" y="1133868"/>
                </a:cubicBezTo>
                <a:cubicBezTo>
                  <a:pt x="141867" y="1065230"/>
                  <a:pt x="174441" y="945405"/>
                  <a:pt x="208178" y="896544"/>
                </a:cubicBezTo>
                <a:cubicBezTo>
                  <a:pt x="241915" y="847683"/>
                  <a:pt x="330331" y="799986"/>
                  <a:pt x="382682" y="791842"/>
                </a:cubicBezTo>
                <a:cubicBezTo>
                  <a:pt x="435033" y="783698"/>
                  <a:pt x="416419" y="840702"/>
                  <a:pt x="508324" y="826742"/>
                </a:cubicBezTo>
                <a:cubicBezTo>
                  <a:pt x="600229" y="812782"/>
                  <a:pt x="835229" y="732510"/>
                  <a:pt x="934114" y="708080"/>
                </a:cubicBezTo>
                <a:cubicBezTo>
                  <a:pt x="1032999" y="683650"/>
                  <a:pt x="1109780" y="850010"/>
                  <a:pt x="1157478" y="861643"/>
                </a:cubicBezTo>
                <a:cubicBezTo>
                  <a:pt x="1205176" y="873276"/>
                  <a:pt x="1245894" y="819762"/>
                  <a:pt x="1262181" y="791842"/>
                </a:cubicBezTo>
                <a:cubicBezTo>
                  <a:pt x="1278468" y="763922"/>
                  <a:pt x="1361065" y="756942"/>
                  <a:pt x="1366882" y="742982"/>
                </a:cubicBezTo>
              </a:path>
            </a:pathLst>
          </a:custGeom>
          <a:solidFill>
            <a:srgbClr val="FF0000"/>
          </a:solidFill>
          <a:ln w="38160">
            <a:solidFill>
              <a:srgbClr val="FFFFFF"/>
            </a:solidFill>
            <a:miter/>
          </a:ln>
          <a:effectLst/>
        </p:spPr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333" y="4734461"/>
            <a:ext cx="1400748" cy="444804"/>
          </a:xfrm>
          <a:prstGeom prst="rect">
            <a:avLst/>
          </a:prstGeom>
        </p:spPr>
      </p:pic>
      <p:sp>
        <p:nvSpPr>
          <p:cNvPr id="15" name="CustomShape 32"/>
          <p:cNvSpPr/>
          <p:nvPr/>
        </p:nvSpPr>
        <p:spPr>
          <a:xfrm>
            <a:off x="9383326" y="4437116"/>
            <a:ext cx="193890" cy="169990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pic>
        <p:nvPicPr>
          <p:cNvPr id="16" name="図 52"/>
          <p:cNvPicPr/>
          <p:nvPr/>
        </p:nvPicPr>
        <p:blipFill>
          <a:blip r:embed="rId5"/>
          <a:stretch/>
        </p:blipFill>
        <p:spPr>
          <a:xfrm>
            <a:off x="8833068" y="4506026"/>
            <a:ext cx="434497" cy="270179"/>
          </a:xfrm>
          <a:prstGeom prst="rect">
            <a:avLst/>
          </a:prstGeom>
          <a:ln>
            <a:noFill/>
          </a:ln>
        </p:spPr>
      </p:pic>
      <p:sp>
        <p:nvSpPr>
          <p:cNvPr id="17" name="Line 15"/>
          <p:cNvSpPr/>
          <p:nvPr/>
        </p:nvSpPr>
        <p:spPr>
          <a:xfrm flipV="1">
            <a:off x="9513405" y="5442268"/>
            <a:ext cx="1066024" cy="1"/>
          </a:xfrm>
          <a:prstGeom prst="line">
            <a:avLst/>
          </a:prstGeom>
          <a:noFill/>
          <a:ln w="19080">
            <a:solidFill>
              <a:srgbClr val="FF0000"/>
            </a:solidFill>
            <a:miter/>
          </a:ln>
          <a:effectLst/>
        </p:spPr>
      </p:sp>
      <p:sp>
        <p:nvSpPr>
          <p:cNvPr id="19" name="CustomShape 32"/>
          <p:cNvSpPr/>
          <p:nvPr/>
        </p:nvSpPr>
        <p:spPr>
          <a:xfrm>
            <a:off x="9220275" y="5314722"/>
            <a:ext cx="176072" cy="173599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sp>
        <p:nvSpPr>
          <p:cNvPr id="20" name="CustomShape 32"/>
          <p:cNvSpPr/>
          <p:nvPr/>
        </p:nvSpPr>
        <p:spPr>
          <a:xfrm>
            <a:off x="8735030" y="5447033"/>
            <a:ext cx="193890" cy="169990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sp>
        <p:nvSpPr>
          <p:cNvPr id="22" name="CustomShape 32"/>
          <p:cNvSpPr/>
          <p:nvPr/>
        </p:nvSpPr>
        <p:spPr>
          <a:xfrm>
            <a:off x="7883211" y="5141123"/>
            <a:ext cx="185133" cy="173599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sp>
        <p:nvSpPr>
          <p:cNvPr id="24" name="CustomShape 37"/>
          <p:cNvSpPr/>
          <p:nvPr/>
        </p:nvSpPr>
        <p:spPr>
          <a:xfrm flipH="1">
            <a:off x="9456206" y="4349670"/>
            <a:ext cx="360500" cy="38029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⚓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CustomShape 37"/>
          <p:cNvSpPr/>
          <p:nvPr/>
        </p:nvSpPr>
        <p:spPr>
          <a:xfrm>
            <a:off x="9252028" y="5342032"/>
            <a:ext cx="345257" cy="4557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⚓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CustomShape 33"/>
          <p:cNvSpPr/>
          <p:nvPr/>
        </p:nvSpPr>
        <p:spPr>
          <a:xfrm>
            <a:off x="9396347" y="4324625"/>
            <a:ext cx="1911240" cy="42732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MIYAZAKI PORT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CustomShape 36"/>
          <p:cNvSpPr/>
          <p:nvPr/>
        </p:nvSpPr>
        <p:spPr>
          <a:xfrm>
            <a:off x="9009751" y="5617023"/>
            <a:ext cx="1911240" cy="42732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ABURATSU PORT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CustomShape 30"/>
          <p:cNvSpPr/>
          <p:nvPr/>
        </p:nvSpPr>
        <p:spPr>
          <a:xfrm>
            <a:off x="8462384" y="6064899"/>
            <a:ext cx="1594800" cy="427320"/>
          </a:xfrm>
          <a:prstGeom prst="rect">
            <a:avLst/>
          </a:prstGeom>
          <a:solidFill>
            <a:srgbClr val="DEEBF7"/>
          </a:solidFill>
          <a:ln w="28440">
            <a:solidFill>
              <a:srgbClr val="0070C0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SHIBUSHI PORT</a:t>
            </a:r>
            <a:endParaRPr kumimoji="1" lang="en-US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CustomShape 37"/>
          <p:cNvSpPr/>
          <p:nvPr/>
        </p:nvSpPr>
        <p:spPr>
          <a:xfrm>
            <a:off x="8617726" y="5593346"/>
            <a:ext cx="345257" cy="4557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⚓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CustomShape 37"/>
          <p:cNvSpPr/>
          <p:nvPr/>
        </p:nvSpPr>
        <p:spPr>
          <a:xfrm>
            <a:off x="7789821" y="5272268"/>
            <a:ext cx="345257" cy="4557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⚓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CustomShape 38"/>
          <p:cNvSpPr/>
          <p:nvPr/>
        </p:nvSpPr>
        <p:spPr>
          <a:xfrm>
            <a:off x="6868600" y="5637579"/>
            <a:ext cx="1730880" cy="42732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KAGOSHIMA PORT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" name="図 49"/>
          <p:cNvPicPr/>
          <p:nvPr/>
        </p:nvPicPr>
        <p:blipFill>
          <a:blip r:embed="rId5"/>
          <a:stretch/>
        </p:blipFill>
        <p:spPr>
          <a:xfrm>
            <a:off x="8139679" y="3205667"/>
            <a:ext cx="383040" cy="395280"/>
          </a:xfrm>
          <a:prstGeom prst="rect">
            <a:avLst/>
          </a:prstGeom>
          <a:ln>
            <a:noFill/>
          </a:ln>
        </p:spPr>
      </p:pic>
      <p:pic>
        <p:nvPicPr>
          <p:cNvPr id="34" name="図 49"/>
          <p:cNvPicPr/>
          <p:nvPr/>
        </p:nvPicPr>
        <p:blipFill>
          <a:blip r:embed="rId5"/>
          <a:stretch/>
        </p:blipFill>
        <p:spPr>
          <a:xfrm>
            <a:off x="7605946" y="4579320"/>
            <a:ext cx="383040" cy="395280"/>
          </a:xfrm>
          <a:prstGeom prst="rect">
            <a:avLst/>
          </a:prstGeom>
          <a:ln>
            <a:noFill/>
          </a:ln>
        </p:spPr>
      </p:pic>
      <p:sp>
        <p:nvSpPr>
          <p:cNvPr id="35" name="CustomShape 26"/>
          <p:cNvSpPr/>
          <p:nvPr/>
        </p:nvSpPr>
        <p:spPr>
          <a:xfrm>
            <a:off x="6249654" y="4391659"/>
            <a:ext cx="1367280" cy="395280"/>
          </a:xfrm>
          <a:prstGeom prst="rect">
            <a:avLst/>
          </a:prstGeom>
          <a:solidFill>
            <a:srgbClr val="FFCCFF"/>
          </a:solidFill>
          <a:ln w="28440">
            <a:solidFill>
              <a:srgbClr val="FF0000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KAGOSHIMA</a:t>
            </a:r>
            <a:endParaRPr kumimoji="1" lang="en-US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AIRPORT</a:t>
            </a:r>
            <a:endParaRPr kumimoji="1" lang="en-US" sz="1800" b="0" i="0" u="none" strike="noStrike" kern="0" cap="none" spc="-1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CustomShape 12"/>
          <p:cNvSpPr/>
          <p:nvPr/>
        </p:nvSpPr>
        <p:spPr>
          <a:xfrm>
            <a:off x="6494634" y="4962460"/>
            <a:ext cx="1214280" cy="379579"/>
          </a:xfrm>
          <a:prstGeom prst="rect">
            <a:avLst/>
          </a:prstGeom>
          <a:solidFill>
            <a:srgbClr val="2E75B6"/>
          </a:solidFill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00" b="0" i="0" u="none" strike="noStrike" kern="0" cap="none" spc="-1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icrosoft JhengHei UI"/>
                <a:ea typeface="Microsoft JhengHei UI"/>
              </a:rPr>
              <a:t>KAGOSHIMA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Line 14"/>
          <p:cNvSpPr/>
          <p:nvPr/>
        </p:nvSpPr>
        <p:spPr>
          <a:xfrm>
            <a:off x="9053456" y="5004452"/>
            <a:ext cx="465851" cy="437817"/>
          </a:xfrm>
          <a:prstGeom prst="line">
            <a:avLst/>
          </a:prstGeom>
          <a:noFill/>
          <a:ln w="19080">
            <a:solidFill>
              <a:srgbClr val="FF0000"/>
            </a:solidFill>
            <a:miter/>
          </a:ln>
          <a:effectLst/>
        </p:spPr>
      </p:sp>
      <p:sp>
        <p:nvSpPr>
          <p:cNvPr id="39" name="CustomShape 13"/>
          <p:cNvSpPr/>
          <p:nvPr/>
        </p:nvSpPr>
        <p:spPr>
          <a:xfrm>
            <a:off x="9103217" y="4994535"/>
            <a:ext cx="1954080" cy="605880"/>
          </a:xfrm>
          <a:prstGeom prst="rect">
            <a:avLst/>
          </a:prstGeom>
          <a:noFill/>
          <a:ln w="12600"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Miyakonojo</a:t>
            </a:r>
            <a:r>
              <a:rPr kumimoji="1" lang="en-US" sz="1200" b="1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 City</a:t>
            </a:r>
            <a:endParaRPr kumimoji="1" lang="en-US" sz="20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16"/>
          <p:cNvSpPr/>
          <p:nvPr/>
        </p:nvSpPr>
        <p:spPr>
          <a:xfrm>
            <a:off x="7707130" y="2374877"/>
            <a:ext cx="1060254" cy="2636514"/>
          </a:xfrm>
          <a:prstGeom prst="line">
            <a:avLst/>
          </a:prstGeom>
          <a:noFill/>
          <a:ln w="38160">
            <a:solidFill>
              <a:srgbClr val="FFFF00"/>
            </a:solidFill>
            <a:miter/>
          </a:ln>
          <a:effectLst/>
        </p:spPr>
      </p:sp>
      <p:sp>
        <p:nvSpPr>
          <p:cNvPr id="42" name="CustomShape 32"/>
          <p:cNvSpPr/>
          <p:nvPr/>
        </p:nvSpPr>
        <p:spPr>
          <a:xfrm>
            <a:off x="7609262" y="2235604"/>
            <a:ext cx="176072" cy="173599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pic>
        <p:nvPicPr>
          <p:cNvPr id="33" name="図 49"/>
          <p:cNvPicPr/>
          <p:nvPr/>
        </p:nvPicPr>
        <p:blipFill>
          <a:blip r:embed="rId5"/>
          <a:stretch/>
        </p:blipFill>
        <p:spPr>
          <a:xfrm>
            <a:off x="7344707" y="1944086"/>
            <a:ext cx="383040" cy="395280"/>
          </a:xfrm>
          <a:prstGeom prst="rect">
            <a:avLst/>
          </a:prstGeom>
          <a:ln>
            <a:noFill/>
          </a:ln>
        </p:spPr>
      </p:pic>
      <p:sp>
        <p:nvSpPr>
          <p:cNvPr id="43" name="Line 17"/>
          <p:cNvSpPr/>
          <p:nvPr/>
        </p:nvSpPr>
        <p:spPr>
          <a:xfrm>
            <a:off x="8356841" y="3715657"/>
            <a:ext cx="415128" cy="1295734"/>
          </a:xfrm>
          <a:prstGeom prst="line">
            <a:avLst/>
          </a:prstGeom>
          <a:noFill/>
          <a:ln w="38160">
            <a:solidFill>
              <a:srgbClr val="FFFF00"/>
            </a:solidFill>
            <a:miter/>
          </a:ln>
          <a:effectLst/>
        </p:spPr>
      </p:sp>
      <p:sp>
        <p:nvSpPr>
          <p:cNvPr id="47" name="Line 18"/>
          <p:cNvSpPr/>
          <p:nvPr/>
        </p:nvSpPr>
        <p:spPr>
          <a:xfrm flipV="1">
            <a:off x="8819606" y="4846305"/>
            <a:ext cx="447959" cy="149341"/>
          </a:xfrm>
          <a:prstGeom prst="line">
            <a:avLst/>
          </a:prstGeom>
          <a:noFill/>
          <a:ln w="38160">
            <a:solidFill>
              <a:srgbClr val="FFFF00"/>
            </a:solidFill>
            <a:miter/>
          </a:ln>
          <a:effectLst/>
        </p:spPr>
      </p:sp>
      <p:sp>
        <p:nvSpPr>
          <p:cNvPr id="18" name="CustomShape 32"/>
          <p:cNvSpPr/>
          <p:nvPr/>
        </p:nvSpPr>
        <p:spPr>
          <a:xfrm>
            <a:off x="9280134" y="4765533"/>
            <a:ext cx="176072" cy="176812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sp>
        <p:nvSpPr>
          <p:cNvPr id="48" name="Line 22"/>
          <p:cNvSpPr/>
          <p:nvPr/>
        </p:nvSpPr>
        <p:spPr>
          <a:xfrm flipH="1" flipV="1">
            <a:off x="8152082" y="4868363"/>
            <a:ext cx="524970" cy="143028"/>
          </a:xfrm>
          <a:prstGeom prst="line">
            <a:avLst/>
          </a:prstGeom>
          <a:noFill/>
          <a:ln w="38160">
            <a:solidFill>
              <a:srgbClr val="FFFF00"/>
            </a:solidFill>
            <a:miter/>
          </a:ln>
          <a:effectLst/>
        </p:spPr>
      </p:sp>
      <p:sp>
        <p:nvSpPr>
          <p:cNvPr id="41" name="CustomShape 23"/>
          <p:cNvSpPr/>
          <p:nvPr/>
        </p:nvSpPr>
        <p:spPr>
          <a:xfrm>
            <a:off x="8679426" y="4974600"/>
            <a:ext cx="152409" cy="128342"/>
          </a:xfrm>
          <a:prstGeom prst="ellipse">
            <a:avLst/>
          </a:prstGeom>
          <a:solidFill>
            <a:srgbClr val="9DC3E6"/>
          </a:solidFill>
          <a:ln w="12600">
            <a:solidFill>
              <a:srgbClr val="1F4E79"/>
            </a:solidFill>
            <a:miter/>
          </a:ln>
          <a:effectLst/>
        </p:spPr>
      </p:sp>
      <p:sp>
        <p:nvSpPr>
          <p:cNvPr id="50" name="CustomShape 32"/>
          <p:cNvSpPr/>
          <p:nvPr/>
        </p:nvSpPr>
        <p:spPr>
          <a:xfrm>
            <a:off x="8008612" y="4767139"/>
            <a:ext cx="185133" cy="173599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sp>
        <p:nvSpPr>
          <p:cNvPr id="51" name="CustomShape 32"/>
          <p:cNvSpPr/>
          <p:nvPr/>
        </p:nvSpPr>
        <p:spPr>
          <a:xfrm>
            <a:off x="8259644" y="3578751"/>
            <a:ext cx="185133" cy="173599"/>
          </a:xfrm>
          <a:prstGeom prst="ellipse">
            <a:avLst/>
          </a:prstGeom>
          <a:solidFill>
            <a:srgbClr val="1F4E79"/>
          </a:solidFill>
          <a:ln w="12600">
            <a:solidFill>
              <a:srgbClr val="43729D"/>
            </a:solidFill>
            <a:miter/>
          </a:ln>
          <a:effectLst/>
        </p:spPr>
      </p:sp>
      <p:pic>
        <p:nvPicPr>
          <p:cNvPr id="52" name="図 3"/>
          <p:cNvPicPr/>
          <p:nvPr/>
        </p:nvPicPr>
        <p:blipFill>
          <a:blip r:embed="rId6"/>
          <a:stretch/>
        </p:blipFill>
        <p:spPr>
          <a:xfrm>
            <a:off x="1560035" y="1767797"/>
            <a:ext cx="2837616" cy="2669319"/>
          </a:xfrm>
          <a:prstGeom prst="rect">
            <a:avLst/>
          </a:prstGeom>
          <a:ln>
            <a:noFill/>
          </a:ln>
        </p:spPr>
      </p:pic>
      <p:pic>
        <p:nvPicPr>
          <p:cNvPr id="53" name="Picture 2"/>
          <p:cNvPicPr/>
          <p:nvPr/>
        </p:nvPicPr>
        <p:blipFill>
          <a:blip r:embed="rId7"/>
          <a:stretch/>
        </p:blipFill>
        <p:spPr>
          <a:xfrm rot="2166600">
            <a:off x="2973893" y="2625484"/>
            <a:ext cx="3613391" cy="1819733"/>
          </a:xfrm>
          <a:prstGeom prst="rect">
            <a:avLst/>
          </a:prstGeom>
          <a:ln>
            <a:noFill/>
          </a:ln>
        </p:spPr>
      </p:pic>
      <p:sp>
        <p:nvSpPr>
          <p:cNvPr id="54" name="CustomShape 2"/>
          <p:cNvSpPr/>
          <p:nvPr/>
        </p:nvSpPr>
        <p:spPr>
          <a:xfrm>
            <a:off x="786136" y="4838567"/>
            <a:ext cx="4851605" cy="1413479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Car Travel-appx.</a:t>
            </a:r>
            <a:endParaRPr kumimoji="1" lang="en-US" sz="2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Fukuoka Airport - </a:t>
            </a:r>
            <a:r>
              <a:rPr kumimoji="1" lang="en-US" sz="16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Miyakonojo</a:t>
            </a: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 City 3H 10min.</a:t>
            </a:r>
            <a:endParaRPr kumimoji="1" lang="en-US" sz="2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Kumamoto Airport – </a:t>
            </a:r>
            <a:r>
              <a:rPr kumimoji="1" lang="en-US" sz="16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Miyakonojo</a:t>
            </a: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 City 2H 10min.</a:t>
            </a:r>
            <a:endParaRPr kumimoji="1" lang="en-US" sz="2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Miyazaki Airport - </a:t>
            </a:r>
            <a:r>
              <a:rPr kumimoji="1" lang="en-US" sz="16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Miyakonojo</a:t>
            </a: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 City 50min.</a:t>
            </a:r>
            <a:endParaRPr kumimoji="1" lang="en-US" sz="2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Kagoshima Airport – </a:t>
            </a:r>
            <a:r>
              <a:rPr kumimoji="1" lang="en-US" sz="16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Miyakonojo</a:t>
            </a:r>
            <a:r>
              <a:rPr kumimoji="1" lang="en-US" sz="1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Meiryo UI"/>
                <a:cs typeface="Arial" panose="020B0604020202020204" pitchFamily="34" charset="0"/>
              </a:rPr>
              <a:t> City 1H</a:t>
            </a:r>
            <a:endParaRPr kumimoji="1" lang="en-US" sz="2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5"/>
          <p:cNvPicPr/>
          <p:nvPr/>
        </p:nvPicPr>
        <p:blipFill>
          <a:blip r:embed="rId3"/>
          <a:srcRect t="12234" r="-906" b="5408"/>
          <a:stretch/>
        </p:blipFill>
        <p:spPr>
          <a:xfrm>
            <a:off x="3702959" y="3570514"/>
            <a:ext cx="5628332" cy="3086028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pic>
        <p:nvPicPr>
          <p:cNvPr id="4" name="図 3"/>
          <p:cNvPicPr/>
          <p:nvPr/>
        </p:nvPicPr>
        <p:blipFill>
          <a:blip r:embed="rId4"/>
          <a:stretch/>
        </p:blipFill>
        <p:spPr>
          <a:xfrm>
            <a:off x="217165" y="1658252"/>
            <a:ext cx="4674148" cy="3189519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6" name="CustomShape 3"/>
          <p:cNvSpPr/>
          <p:nvPr/>
        </p:nvSpPr>
        <p:spPr>
          <a:xfrm>
            <a:off x="217165" y="4008088"/>
            <a:ext cx="3857046" cy="11433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「Japan’s 100 Best Sakura Viewing Spots!」</a:t>
            </a:r>
            <a:endParaRPr kumimoji="1" lang="en-US" sz="24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3702959" y="6139942"/>
            <a:ext cx="5999583" cy="516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Miyakonojo</a:t>
            </a:r>
            <a:r>
              <a:rPr kumimoji="1" lang="en-US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kumimoji="1" lang="en-US" sz="28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Shimazu</a:t>
            </a:r>
            <a:r>
              <a:rPr kumimoji="1" lang="en-US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Residence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210" y="2554475"/>
            <a:ext cx="2140410" cy="2293296"/>
          </a:xfrm>
          <a:prstGeom prst="rect">
            <a:avLst/>
          </a:prstGeom>
        </p:spPr>
      </p:pic>
      <p:sp>
        <p:nvSpPr>
          <p:cNvPr id="9" name="CustomShape 1"/>
          <p:cNvSpPr/>
          <p:nvPr/>
        </p:nvSpPr>
        <p:spPr>
          <a:xfrm>
            <a:off x="6343055" y="1816061"/>
            <a:ext cx="3453571" cy="1290633"/>
          </a:xfrm>
          <a:prstGeom prst="wedgeRoundRectCallout">
            <a:avLst>
              <a:gd name="adj1" fmla="val 38933"/>
              <a:gd name="adj2" fmla="val 73917"/>
              <a:gd name="adj3" fmla="val 16667"/>
            </a:avLst>
          </a:prstGeom>
          <a:noFill/>
          <a:ln w="28440">
            <a:solidFill>
              <a:srgbClr val="54823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Miyakonojo</a:t>
            </a:r>
            <a:r>
              <a:rPr lang="en-US" sz="2400" b="0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 is a town filled with treasured nature and tradition!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5" y="1408894"/>
            <a:ext cx="5123543" cy="3780415"/>
          </a:xfrm>
          <a:prstGeom prst="rect">
            <a:avLst/>
          </a:prstGeom>
        </p:spPr>
      </p:pic>
      <p:pic>
        <p:nvPicPr>
          <p:cNvPr id="4" name="図 2"/>
          <p:cNvPicPr/>
          <p:nvPr/>
        </p:nvPicPr>
        <p:blipFill>
          <a:blip r:embed="rId4"/>
          <a:stretch/>
        </p:blipFill>
        <p:spPr>
          <a:xfrm>
            <a:off x="231840" y="2702423"/>
            <a:ext cx="6125760" cy="3923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dist="18000" dir="5400000">
              <a:srgbClr val="000000">
                <a:alpha val="40000"/>
              </a:srgbClr>
            </a:outerShdw>
          </a:effectLst>
        </p:spPr>
      </p:pic>
      <p:sp>
        <p:nvSpPr>
          <p:cNvPr id="5" name="CustomShape 4"/>
          <p:cNvSpPr/>
          <p:nvPr/>
        </p:nvSpPr>
        <p:spPr>
          <a:xfrm>
            <a:off x="-497137" y="1539059"/>
            <a:ext cx="3196794" cy="516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Sekinoo</a:t>
            </a:r>
            <a:r>
              <a:rPr kumimoji="1" lang="en-US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Falls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-29029" y="2194463"/>
            <a:ext cx="5733143" cy="6991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「Japan’s 100 Best Waterfalls!」</a:t>
            </a:r>
            <a:endParaRPr kumimoji="1" lang="en-US" sz="24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7192213" y="5777971"/>
            <a:ext cx="3040358" cy="6991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-1" normalizeH="0" baseline="0" noProof="0" dirty="0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「ＪＹＵＢＡＫＯ」</a:t>
            </a:r>
            <a:endParaRPr kumimoji="1" lang="en-US" sz="20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7560457" y="5269586"/>
            <a:ext cx="2303869" cy="6379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-1" normalizeH="0" baseline="0" noProof="0" dirty="0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Mobile Home</a:t>
            </a:r>
            <a:endParaRPr kumimoji="1" lang="en-US" sz="24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7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3"/>
          <p:cNvPicPr/>
          <p:nvPr/>
        </p:nvPicPr>
        <p:blipFill>
          <a:blip r:embed="rId3"/>
          <a:stretch/>
        </p:blipFill>
        <p:spPr>
          <a:xfrm>
            <a:off x="710480" y="1421083"/>
            <a:ext cx="7672840" cy="52851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3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196611" y="1346943"/>
            <a:ext cx="5710703" cy="6386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0" i="0" u="none" strike="noStrike" kern="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◆Hometown Tax?◆</a:t>
            </a:r>
            <a:endParaRPr kumimoji="1" lang="en-US" sz="20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196611" y="1985583"/>
            <a:ext cx="10297218" cy="9432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A tax yield reduction tax donation system established in order to correct the disparity between rural areas and large cities as well as issues caused by population decline.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196611" y="2609463"/>
            <a:ext cx="6520680" cy="6386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◆Contributor Merits◆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17"/>
          <p:cNvPicPr/>
          <p:nvPr/>
        </p:nvPicPr>
        <p:blipFill>
          <a:blip r:embed="rId3"/>
          <a:srcRect b="15739"/>
          <a:stretch/>
        </p:blipFill>
        <p:spPr>
          <a:xfrm>
            <a:off x="387004" y="3197440"/>
            <a:ext cx="2240082" cy="1454280"/>
          </a:xfrm>
          <a:prstGeom prst="rect">
            <a:avLst/>
          </a:prstGeom>
          <a:ln>
            <a:noFill/>
          </a:ln>
        </p:spPr>
      </p:pic>
      <p:sp>
        <p:nvSpPr>
          <p:cNvPr id="8" name="CustomShape 2"/>
          <p:cNvSpPr/>
          <p:nvPr/>
        </p:nvSpPr>
        <p:spPr>
          <a:xfrm>
            <a:off x="2753251" y="3197440"/>
            <a:ext cx="7928080" cy="17964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・Choice over municipality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・Allocation discretion of your funds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・Receiving specialty or thank you goods 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・Tax reductions or refunds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stomShape 5"/>
          <p:cNvSpPr/>
          <p:nvPr/>
        </p:nvSpPr>
        <p:spPr>
          <a:xfrm>
            <a:off x="196611" y="4920377"/>
            <a:ext cx="6520680" cy="6386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-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◆Municipality Merits◆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stomShape 6"/>
          <p:cNvSpPr/>
          <p:nvPr/>
        </p:nvSpPr>
        <p:spPr>
          <a:xfrm>
            <a:off x="1279326" y="5685077"/>
            <a:ext cx="5311800" cy="9432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・Increased earnings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・Beneficial for PR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921" y="4920377"/>
            <a:ext cx="3261643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11909" y="1434737"/>
            <a:ext cx="10514148" cy="7178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明朝E"/>
                <a:cs typeface="Arial" panose="020B0604020202020204" pitchFamily="34" charset="0"/>
              </a:rPr>
              <a:t>◇Beef, Pork, and Poultry Production Value: 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Number 1 in Japan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!</a:t>
            </a:r>
            <a:endParaRPr kumimoji="1" lang="en-US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211909" y="2121291"/>
            <a:ext cx="11544662" cy="20102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明朝E"/>
                <a:cs typeface="Arial" panose="020B0604020202020204" pitchFamily="34" charset="0"/>
              </a:rPr>
              <a:t>◇Wagyu Beef Proficiency Prize </a:t>
            </a:r>
            <a:r>
              <a:rPr kumimoji="1" lang="en-US" sz="28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明朝E"/>
                <a:cs typeface="Arial" panose="020B0604020202020204" pitchFamily="34" charset="0"/>
              </a:rPr>
              <a:t>Show（Wagyu</a:t>
            </a: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明朝E"/>
                <a:cs typeface="Arial" panose="020B0604020202020204" pitchFamily="34" charset="0"/>
              </a:rPr>
              <a:t> Olympics）</a:t>
            </a:r>
            <a:endParaRPr kumimoji="1" lang="en-US" sz="14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Miyazaki Beef: Four Consecutive Victories!!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（Prime Minister’s Cabinet Prize Award Winner</a:t>
            </a:r>
            <a:r>
              <a:rPr kumimoji="1" lang="en-US" sz="20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HGSｺﾞｼｯｸE"/>
                <a:ea typeface="HGSｺﾞｼｯｸE"/>
              </a:rPr>
              <a:t>）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157" y="1930800"/>
            <a:ext cx="2932430" cy="1938696"/>
          </a:xfrm>
          <a:prstGeom prst="rect">
            <a:avLst/>
          </a:prstGeom>
        </p:spPr>
      </p:pic>
      <p:pic>
        <p:nvPicPr>
          <p:cNvPr id="7" name="図 14"/>
          <p:cNvPicPr/>
          <p:nvPr/>
        </p:nvPicPr>
        <p:blipFill>
          <a:blip r:embed="rId4"/>
          <a:stretch/>
        </p:blipFill>
        <p:spPr>
          <a:xfrm>
            <a:off x="245904" y="3400102"/>
            <a:ext cx="3044880" cy="2029680"/>
          </a:xfrm>
          <a:prstGeom prst="rect">
            <a:avLst/>
          </a:prstGeom>
          <a:ln>
            <a:noFill/>
          </a:ln>
        </p:spPr>
      </p:pic>
      <p:pic>
        <p:nvPicPr>
          <p:cNvPr id="8" name="図 16"/>
          <p:cNvPicPr/>
          <p:nvPr/>
        </p:nvPicPr>
        <p:blipFill>
          <a:blip r:embed="rId5"/>
          <a:stretch/>
        </p:blipFill>
        <p:spPr>
          <a:xfrm>
            <a:off x="3375888" y="3395062"/>
            <a:ext cx="3044880" cy="2034720"/>
          </a:xfrm>
          <a:prstGeom prst="rect">
            <a:avLst/>
          </a:prstGeom>
          <a:ln>
            <a:noFill/>
          </a:ln>
        </p:spPr>
      </p:pic>
      <p:pic>
        <p:nvPicPr>
          <p:cNvPr id="9" name="図 23"/>
          <p:cNvPicPr/>
          <p:nvPr/>
        </p:nvPicPr>
        <p:blipFill>
          <a:blip r:embed="rId6"/>
          <a:srcRect t="7391"/>
          <a:stretch/>
        </p:blipFill>
        <p:spPr>
          <a:xfrm>
            <a:off x="6460418" y="3395062"/>
            <a:ext cx="3044880" cy="2034720"/>
          </a:xfrm>
          <a:prstGeom prst="rect">
            <a:avLst/>
          </a:prstGeom>
          <a:ln>
            <a:noFill/>
          </a:ln>
        </p:spPr>
      </p:pic>
      <p:sp>
        <p:nvSpPr>
          <p:cNvPr id="10" name="CustomShape 6"/>
          <p:cNvSpPr/>
          <p:nvPr/>
        </p:nvSpPr>
        <p:spPr>
          <a:xfrm>
            <a:off x="211909" y="5537994"/>
            <a:ext cx="9143280" cy="1461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明朝E"/>
                <a:cs typeface="Arial" panose="020B0604020202020204" pitchFamily="34" charset="0"/>
              </a:rPr>
              <a:t>◇</a:t>
            </a:r>
            <a:r>
              <a:rPr kumimoji="1" lang="en-US" sz="36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明朝E"/>
                <a:cs typeface="Arial" panose="020B0604020202020204" pitchFamily="34" charset="0"/>
              </a:rPr>
              <a:t>Shochu</a:t>
            </a:r>
            <a:r>
              <a:rPr kumimoji="1" lang="en-US" sz="36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明朝E"/>
                <a:cs typeface="Arial" panose="020B0604020202020204" pitchFamily="34" charset="0"/>
              </a:rPr>
              <a:t> Sales: </a:t>
            </a:r>
            <a:r>
              <a:rPr kumimoji="1" lang="en-US" sz="36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#1 in Japan!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(11 Consecutive Years of </a:t>
            </a:r>
            <a:r>
              <a:rPr kumimoji="1" lang="en-US" sz="24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Kirishima</a:t>
            </a:r>
            <a:r>
              <a:rPr kumimoji="1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Brewing) 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4052" y="5510523"/>
            <a:ext cx="2269925" cy="14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706709" y="1323440"/>
            <a:ext cx="8985960" cy="217450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0" cap="none" spc="-1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　 </a:t>
            </a:r>
            <a:r>
              <a:rPr kumimoji="1" lang="en-US" sz="3600" b="1" i="0" u="none" strike="noStrike" kern="0" cap="none" spc="-1" normalizeH="0" baseline="0" noProof="0" dirty="0" smtClean="0">
                <a:ln>
                  <a:noFill/>
                </a:ln>
                <a:solidFill>
                  <a:srgbClr val="FFEE4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With Japan’s Best Meat and </a:t>
            </a:r>
            <a:r>
              <a:rPr kumimoji="1" lang="en-US" sz="36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FFEE4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Shochu</a:t>
            </a:r>
            <a:r>
              <a:rPr kumimoji="1" lang="en-US" sz="3600" b="1" i="0" u="none" strike="noStrike" kern="0" cap="none" spc="-1" normalizeH="0" baseline="0" noProof="0" dirty="0" smtClean="0">
                <a:ln>
                  <a:noFill/>
                </a:ln>
                <a:solidFill>
                  <a:srgbClr val="FFEE4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: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-1" normalizeH="0" baseline="0" noProof="0" dirty="0" smtClean="0">
                <a:ln>
                  <a:noFill/>
                </a:ln>
                <a:solidFill>
                  <a:srgbClr val="FFEE4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　　“</a:t>
            </a:r>
            <a:r>
              <a:rPr kumimoji="1" lang="en-US" sz="3600" b="1" i="0" u="none" strike="noStrike" kern="0" cap="none" spc="-1" normalizeH="0" baseline="0" noProof="0" dirty="0" err="1" smtClean="0">
                <a:ln>
                  <a:noFill/>
                </a:ln>
                <a:solidFill>
                  <a:srgbClr val="FFEE4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Meet”ing</a:t>
            </a:r>
            <a:r>
              <a:rPr kumimoji="1" lang="en-US" sz="3600" b="1" i="0" u="none" strike="noStrike" kern="0" cap="none" spc="-1" normalizeH="0" baseline="0" noProof="0" dirty="0" smtClean="0">
                <a:ln>
                  <a:noFill/>
                </a:ln>
                <a:solidFill>
                  <a:srgbClr val="FFEE4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 Meat Tour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0" cap="none" spc="-1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HGSｺﾞｼｯｸE"/>
                <a:cs typeface="Arial" panose="020B0604020202020204" pitchFamily="34" charset="0"/>
              </a:rPr>
              <a:t>Meat Tourism</a:t>
            </a:r>
            <a:endParaRPr kumimoji="1" lang="en-US" sz="1800" b="0" i="0" u="none" strike="noStrike" kern="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14"/>
          <p:cNvPicPr/>
          <p:nvPr/>
        </p:nvPicPr>
        <p:blipFill>
          <a:blip r:embed="rId3"/>
          <a:stretch/>
        </p:blipFill>
        <p:spPr>
          <a:xfrm>
            <a:off x="10214874" y="1434486"/>
            <a:ext cx="1846497" cy="1613514"/>
          </a:xfrm>
          <a:prstGeom prst="rect">
            <a:avLst/>
          </a:prstGeom>
          <a:ln>
            <a:noFill/>
          </a:ln>
        </p:spPr>
      </p:pic>
      <p:pic>
        <p:nvPicPr>
          <p:cNvPr id="6" name="図 1"/>
          <p:cNvPicPr/>
          <p:nvPr/>
        </p:nvPicPr>
        <p:blipFill>
          <a:blip r:embed="rId4"/>
          <a:stretch/>
        </p:blipFill>
        <p:spPr>
          <a:xfrm>
            <a:off x="286104" y="3770666"/>
            <a:ext cx="2909056" cy="3078920"/>
          </a:xfrm>
          <a:prstGeom prst="rect">
            <a:avLst/>
          </a:prstGeom>
          <a:ln>
            <a:noFill/>
          </a:ln>
        </p:spPr>
      </p:pic>
      <p:pic>
        <p:nvPicPr>
          <p:cNvPr id="7" name="図 5"/>
          <p:cNvPicPr/>
          <p:nvPr/>
        </p:nvPicPr>
        <p:blipFill>
          <a:blip r:embed="rId5"/>
          <a:stretch/>
        </p:blipFill>
        <p:spPr>
          <a:xfrm>
            <a:off x="3412873" y="3338823"/>
            <a:ext cx="2900841" cy="3221635"/>
          </a:xfrm>
          <a:prstGeom prst="rect">
            <a:avLst/>
          </a:prstGeom>
          <a:ln>
            <a:noFill/>
          </a:ln>
        </p:spPr>
      </p:pic>
      <p:pic>
        <p:nvPicPr>
          <p:cNvPr id="8" name="図 4"/>
          <p:cNvPicPr/>
          <p:nvPr/>
        </p:nvPicPr>
        <p:blipFill>
          <a:blip r:embed="rId6"/>
          <a:stretch/>
        </p:blipFill>
        <p:spPr>
          <a:xfrm>
            <a:off x="6631590" y="3497943"/>
            <a:ext cx="2743202" cy="31703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5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353</Words>
  <Application>Microsoft Office PowerPoint</Application>
  <PresentationFormat>ワイド画面</PresentationFormat>
  <Paragraphs>93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DejaVu Sans</vt:lpstr>
      <vt:lpstr>HGP明朝B</vt:lpstr>
      <vt:lpstr>HGP明朝E</vt:lpstr>
      <vt:lpstr>HGSｺﾞｼｯｸE</vt:lpstr>
      <vt:lpstr>HGS明朝E</vt:lpstr>
      <vt:lpstr>HGｺﾞｼｯｸE</vt:lpstr>
      <vt:lpstr>Meiryo UI</vt:lpstr>
      <vt:lpstr>Microsoft JhengHei UI</vt:lpstr>
      <vt:lpstr>ＭＳ Ｐゴシック</vt:lpstr>
      <vt:lpstr>Arial</vt:lpstr>
      <vt:lpstr>Calibri</vt:lpstr>
      <vt:lpstr>Calibri Light</vt:lpstr>
      <vt:lpstr>Office Theme</vt:lpstr>
      <vt:lpstr>～The Home of Japan’s Number One Meat and Shochu～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～The Home of Japan’s Number One Meat and Shochu～ </dc:title>
  <dc:creator>Jargalant Han</dc:creator>
  <cp:lastModifiedBy>国際化推進室 CIR 2</cp:lastModifiedBy>
  <cp:revision>18</cp:revision>
  <dcterms:created xsi:type="dcterms:W3CDTF">2024-07-19T07:17:02Z</dcterms:created>
  <dcterms:modified xsi:type="dcterms:W3CDTF">2024-07-29T01:53:03Z</dcterms:modified>
</cp:coreProperties>
</file>