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12192000"/>
  <p:notesSz cx="6858000" cy="9144000"/>
  <p:embeddedFontLst>
    <p:embeddedFont>
      <p:font typeface="Poppins"/>
      <p:regular r:id="rId35"/>
      <p:bold r:id="rId36"/>
      <p:italic r:id="rId37"/>
      <p:boldItalic r:id="rId38"/>
    </p:embeddedFont>
    <p:embeddedFont>
      <p:font typeface="Poppins Light"/>
      <p:regular r:id="rId39"/>
      <p:bold r:id="rId40"/>
      <p:italic r:id="rId41"/>
      <p:boldItalic r:id="rId42"/>
    </p:embeddedFont>
    <p:embeddedFont>
      <p:font typeface="Poppins Medium"/>
      <p:regular r:id="rId43"/>
      <p:bold r:id="rId44"/>
      <p:italic r:id="rId45"/>
      <p:boldItalic r:id="rId46"/>
    </p:embeddedFont>
    <p:embeddedFont>
      <p:font typeface="Open Sans Light"/>
      <p:regular r:id="rId47"/>
      <p:bold r:id="rId48"/>
      <p:italic r:id="rId49"/>
      <p:boldItalic r:id="rId50"/>
    </p:embeddedFont>
    <p:embeddedFont>
      <p:font typeface="Open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5" roundtripDataSignature="AMtx7mhO2wM5FccqGycgrdAL6sN+mUiU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29891A0-E6DE-4F7E-98F0-CE35FBEB1323}">
  <a:tblStyle styleId="{429891A0-E6DE-4F7E-98F0-CE35FBEB1323}" styleName="Table_0">
    <a:wholeTbl>
      <a:tcTxStyle b="off" i="off">
        <a:font>
          <a:latin typeface="Arial"/>
          <a:ea typeface="Arial"/>
          <a:cs typeface="Arial"/>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Arial"/>
          <a:ea typeface="Arial"/>
          <a:cs typeface="Arial"/>
        </a:font>
        <a:srgbClr val="FFFFFF"/>
      </a:tcTxStyle>
      <a:tcStyle>
        <a:fill>
          <a:solidFill>
            <a:srgbClr val="4472C4"/>
          </a:solidFill>
        </a:fill>
      </a:tcStyle>
    </a:lastCol>
    <a:firstCol>
      <a:tcTxStyle b="on" i="off">
        <a:font>
          <a:latin typeface="Arial"/>
          <a:ea typeface="Arial"/>
          <a:cs typeface="Arial"/>
        </a:font>
        <a:srgbClr val="FFFFFF"/>
      </a:tcTxStyle>
      <a:tcStyle>
        <a:fill>
          <a:solidFill>
            <a:srgbClr val="4472C4"/>
          </a:solidFill>
        </a:fill>
      </a:tcStyle>
    </a:firstCol>
    <a:lastRow>
      <a:tcTxStyle b="on" i="off">
        <a:font>
          <a:latin typeface="Arial"/>
          <a:ea typeface="Arial"/>
          <a:cs typeface="Arial"/>
        </a:font>
        <a:srgbClr val="FFFFFF"/>
      </a:tcTxStyle>
      <a:tcStyle>
        <a:tcBdr>
          <a:top>
            <a:ln cap="flat" cmpd="sng" w="38100">
              <a:solidFill>
                <a:srgbClr val="FFFFFF"/>
              </a:solidFill>
              <a:prstDash val="solid"/>
              <a:round/>
              <a:headEnd len="sm" w="sm" type="none"/>
              <a:tailEnd len="sm" w="sm" type="none"/>
            </a:ln>
          </a:top>
        </a:tcBdr>
        <a:fill>
          <a:solidFill>
            <a:srgbClr val="4472C4"/>
          </a:solidFill>
        </a:fill>
      </a:tcStyle>
    </a:lastRow>
    <a:seCell>
      <a:tcTxStyle/>
    </a:seCell>
    <a:swCell>
      <a:tcTxStyle/>
    </a:swCell>
    <a:firstRow>
      <a:tcTxStyle b="on" i="off">
        <a:font>
          <a:latin typeface="Arial"/>
          <a:ea typeface="Arial"/>
          <a:cs typeface="Arial"/>
        </a:font>
        <a:srgbClr val="FFFFFF"/>
      </a:tcTxStyle>
      <a:tcStyle>
        <a:tcBdr>
          <a:bottom>
            <a:ln cap="flat" cmpd="sng" w="38100">
              <a:solidFill>
                <a:srgbClr val="FFFFFF"/>
              </a:solidFill>
              <a:prstDash val="solid"/>
              <a:round/>
              <a:headEnd len="sm" w="sm" type="none"/>
              <a:tailEnd len="sm" w="sm" type="none"/>
            </a:ln>
          </a:bottom>
        </a:tcBdr>
        <a:fill>
          <a:solidFill>
            <a:srgbClr val="4472C4"/>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oppinsLight-bold.fntdata"/><Relationship Id="rId42" Type="http://schemas.openxmlformats.org/officeDocument/2006/relationships/font" Target="fonts/PoppinsLight-boldItalic.fntdata"/><Relationship Id="rId41" Type="http://schemas.openxmlformats.org/officeDocument/2006/relationships/font" Target="fonts/PoppinsLight-italic.fntdata"/><Relationship Id="rId44" Type="http://schemas.openxmlformats.org/officeDocument/2006/relationships/font" Target="fonts/PoppinsMedium-bold.fntdata"/><Relationship Id="rId43" Type="http://schemas.openxmlformats.org/officeDocument/2006/relationships/font" Target="fonts/PoppinsMedium-regular.fntdata"/><Relationship Id="rId46" Type="http://schemas.openxmlformats.org/officeDocument/2006/relationships/font" Target="fonts/PoppinsMedium-boldItalic.fntdata"/><Relationship Id="rId45" Type="http://schemas.openxmlformats.org/officeDocument/2006/relationships/font" Target="fonts/PoppinsMedium-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Light-bold.fntdata"/><Relationship Id="rId47" Type="http://schemas.openxmlformats.org/officeDocument/2006/relationships/font" Target="fonts/OpenSansLight-regular.fntdata"/><Relationship Id="rId49" Type="http://schemas.openxmlformats.org/officeDocument/2006/relationships/font" Target="fonts/OpenSansLigh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font" Target="fonts/Poppins-regular.fntdata"/><Relationship Id="rId34" Type="http://schemas.openxmlformats.org/officeDocument/2006/relationships/slide" Target="slides/slide29.xml"/><Relationship Id="rId37" Type="http://schemas.openxmlformats.org/officeDocument/2006/relationships/font" Target="fonts/Poppins-italic.fntdata"/><Relationship Id="rId36" Type="http://schemas.openxmlformats.org/officeDocument/2006/relationships/font" Target="fonts/Poppins-bold.fntdata"/><Relationship Id="rId39" Type="http://schemas.openxmlformats.org/officeDocument/2006/relationships/font" Target="fonts/PoppinsLight-regular.fntdata"/><Relationship Id="rId38" Type="http://schemas.openxmlformats.org/officeDocument/2006/relationships/font" Target="fonts/Poppins-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penSans-regular.fntdata"/><Relationship Id="rId50" Type="http://schemas.openxmlformats.org/officeDocument/2006/relationships/font" Target="fonts/OpenSansLight-boldItalic.fntdata"/><Relationship Id="rId53" Type="http://schemas.openxmlformats.org/officeDocument/2006/relationships/font" Target="fonts/OpenSans-italic.fntdata"/><Relationship Id="rId52" Type="http://schemas.openxmlformats.org/officeDocument/2006/relationships/font" Target="fonts/OpenSans-bold.fntdata"/><Relationship Id="rId11" Type="http://schemas.openxmlformats.org/officeDocument/2006/relationships/slide" Target="slides/slide6.xml"/><Relationship Id="rId55" Type="http://customschemas.google.com/relationships/presentationmetadata" Target="metadata"/><Relationship Id="rId10" Type="http://schemas.openxmlformats.org/officeDocument/2006/relationships/slide" Target="slides/slide5.xml"/><Relationship Id="rId54"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ef0f56bdec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ef0f56bdec_3_1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ef0f56bdec_3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ef0f56bdec_3_2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ef0f56bdec_3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ef0f56bdec_3_1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ef0f56bdec_3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ef0f56bdec_3_2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ef0f56bdec_3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ef0f56bdec_3_2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ef0f56bdec_3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ef0f56bdec_3_2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ef0f56bdec_3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ef0f56bdec_3_2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ef0f56bdec_3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ef0f56bdec_3_3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ef0f56bdec_3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ef0f56bdec_3_3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ef0f56bdec_3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ef0f56bdec_3_2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ef0f56bdec_3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ef0f56bdec_3_2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ef0f56bdec_3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ef0f56bdec_3_4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ef0f56bdec_3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ef0f56bdec_3_4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ef0f56bdec_3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ef0f56bdec_3_4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ef0f56bdec_3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ef0f56bdec_3_4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ef0f56bdec_3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ef0f56bdec_3_4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ef0f56bdec_3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ef0f56bdec_3_5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ef0f56bdec_3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ef0f56bdec_3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ef0f56bdec_3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ef0f56bdec_3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1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1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0"/>
          <p:cNvSpPr/>
          <p:nvPr>
            <p:ph idx="2" type="pic"/>
          </p:nvPr>
        </p:nvSpPr>
        <p:spPr>
          <a:xfrm>
            <a:off x="5183188" y="987425"/>
            <a:ext cx="6172200" cy="4873625"/>
          </a:xfrm>
          <a:prstGeom prst="rect">
            <a:avLst/>
          </a:prstGeom>
          <a:noFill/>
          <a:ln>
            <a:noFill/>
          </a:ln>
        </p:spPr>
      </p:sp>
      <p:sp>
        <p:nvSpPr>
          <p:cNvPr id="64" name="Google Shape;64;p2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7.png"/><Relationship Id="rId4" Type="http://schemas.openxmlformats.org/officeDocument/2006/relationships/image" Target="../media/image5.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5.png"/><Relationship Id="rId4" Type="http://schemas.openxmlformats.org/officeDocument/2006/relationships/image" Target="../media/image45.png"/><Relationship Id="rId5"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5.png"/><Relationship Id="rId4" Type="http://schemas.openxmlformats.org/officeDocument/2006/relationships/image" Target="../media/image47.png"/><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5.png"/><Relationship Id="rId4" Type="http://schemas.openxmlformats.org/officeDocument/2006/relationships/image" Target="../media/image48.png"/><Relationship Id="rId5"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5.png"/><Relationship Id="rId4" Type="http://schemas.openxmlformats.org/officeDocument/2006/relationships/image" Target="../media/image51.png"/><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5.png"/><Relationship Id="rId4" Type="http://schemas.openxmlformats.org/officeDocument/2006/relationships/image" Target="../media/image53.png"/><Relationship Id="rId9" Type="http://schemas.openxmlformats.org/officeDocument/2006/relationships/image" Target="../media/image59.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10"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5.png"/><Relationship Id="rId4" Type="http://schemas.openxmlformats.org/officeDocument/2006/relationships/image" Target="../media/image60.png"/><Relationship Id="rId9" Type="http://schemas.openxmlformats.org/officeDocument/2006/relationships/image" Target="../media/image5.png"/><Relationship Id="rId5" Type="http://schemas.openxmlformats.org/officeDocument/2006/relationships/image" Target="../media/image61.png"/><Relationship Id="rId6" Type="http://schemas.openxmlformats.org/officeDocument/2006/relationships/image" Target="../media/image63.png"/><Relationship Id="rId7" Type="http://schemas.openxmlformats.org/officeDocument/2006/relationships/image" Target="../media/image64.jpg"/><Relationship Id="rId8" Type="http://schemas.openxmlformats.org/officeDocument/2006/relationships/image" Target="../media/image7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5.png"/><Relationship Id="rId4" Type="http://schemas.openxmlformats.org/officeDocument/2006/relationships/image" Target="../media/image5.png"/><Relationship Id="rId9" Type="http://schemas.openxmlformats.org/officeDocument/2006/relationships/image" Target="../media/image89.jp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8.jpg"/><Relationship Id="rId8" Type="http://schemas.openxmlformats.org/officeDocument/2006/relationships/image" Target="../media/image1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5.png"/><Relationship Id="rId4" Type="http://schemas.openxmlformats.org/officeDocument/2006/relationships/image" Target="../media/image5.png"/><Relationship Id="rId5" Type="http://schemas.openxmlformats.org/officeDocument/2006/relationships/image" Target="../media/image75.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5.png"/><Relationship Id="rId4" Type="http://schemas.openxmlformats.org/officeDocument/2006/relationships/image" Target="../media/image5.png"/><Relationship Id="rId9"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38.png"/><Relationship Id="rId7" Type="http://schemas.openxmlformats.org/officeDocument/2006/relationships/image" Target="../media/image80.png"/><Relationship Id="rId8" Type="http://schemas.openxmlformats.org/officeDocument/2006/relationships/image" Target="../media/image81.jpg"/><Relationship Id="rId10" Type="http://schemas.openxmlformats.org/officeDocument/2006/relationships/image" Target="../media/image8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5.png"/><Relationship Id="rId4" Type="http://schemas.openxmlformats.org/officeDocument/2006/relationships/image" Target="../media/image1.png"/><Relationship Id="rId5" Type="http://schemas.openxmlformats.org/officeDocument/2006/relationships/image" Target="../media/image52.jpg"/><Relationship Id="rId6" Type="http://schemas.openxmlformats.org/officeDocument/2006/relationships/image" Target="../media/image50.jpg"/><Relationship Id="rId7" Type="http://schemas.openxmlformats.org/officeDocument/2006/relationships/image" Target="../media/image54.jp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5.png"/><Relationship Id="rId4" Type="http://schemas.openxmlformats.org/officeDocument/2006/relationships/image" Target="../media/image5.png"/><Relationship Id="rId5" Type="http://schemas.openxmlformats.org/officeDocument/2006/relationships/image" Target="../media/image65.png"/><Relationship Id="rId6" Type="http://schemas.openxmlformats.org/officeDocument/2006/relationships/image" Target="../media/image38.png"/><Relationship Id="rId7" Type="http://schemas.openxmlformats.org/officeDocument/2006/relationships/image" Target="../media/image91.png"/><Relationship Id="rId8" Type="http://schemas.openxmlformats.org/officeDocument/2006/relationships/image" Target="../media/image10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5.png"/><Relationship Id="rId4" Type="http://schemas.openxmlformats.org/officeDocument/2006/relationships/image" Target="../media/image5.png"/><Relationship Id="rId9" Type="http://schemas.openxmlformats.org/officeDocument/2006/relationships/image" Target="../media/image98.png"/><Relationship Id="rId5" Type="http://schemas.openxmlformats.org/officeDocument/2006/relationships/image" Target="../media/image90.png"/><Relationship Id="rId6" Type="http://schemas.openxmlformats.org/officeDocument/2006/relationships/hyperlink" Target="http://www.cityresiliencetraining.com/" TargetMode="External"/><Relationship Id="rId7" Type="http://schemas.openxmlformats.org/officeDocument/2006/relationships/image" Target="../media/image88.png"/><Relationship Id="rId8" Type="http://schemas.openxmlformats.org/officeDocument/2006/relationships/image" Target="../media/image95.png"/><Relationship Id="rId10" Type="http://schemas.openxmlformats.org/officeDocument/2006/relationships/image" Target="../media/image9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5.png"/><Relationship Id="rId4" Type="http://schemas.openxmlformats.org/officeDocument/2006/relationships/image" Target="../media/image5.png"/><Relationship Id="rId5" Type="http://schemas.openxmlformats.org/officeDocument/2006/relationships/image" Target="../media/image92.png"/><Relationship Id="rId6" Type="http://schemas.openxmlformats.org/officeDocument/2006/relationships/image" Target="../media/image88.png"/><Relationship Id="rId7" Type="http://schemas.openxmlformats.org/officeDocument/2006/relationships/image" Target="../media/image1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5.png"/><Relationship Id="rId4" Type="http://schemas.openxmlformats.org/officeDocument/2006/relationships/image" Target="../media/image5.png"/><Relationship Id="rId9" Type="http://schemas.openxmlformats.org/officeDocument/2006/relationships/hyperlink" Target="https://www.ces.tech/" TargetMode="External"/><Relationship Id="rId5" Type="http://schemas.openxmlformats.org/officeDocument/2006/relationships/hyperlink" Target="https://www.worldcitiessummit.com.sg/" TargetMode="External"/><Relationship Id="rId6" Type="http://schemas.openxmlformats.org/officeDocument/2006/relationships/hyperlink" Target="https://www.worldsmartcityexpo.com/fairDash.do?hl=ENG" TargetMode="External"/><Relationship Id="rId7" Type="http://schemas.openxmlformats.org/officeDocument/2006/relationships/hyperlink" Target="https://www.smartcityexpo.com/" TargetMode="External"/><Relationship Id="rId8" Type="http://schemas.openxmlformats.org/officeDocument/2006/relationships/hyperlink" Target="https://sdg.iisd.org/events/2024-un-climate-change-conference-unfccc-cop-29/" TargetMode="External"/><Relationship Id="rId11" Type="http://schemas.openxmlformats.org/officeDocument/2006/relationships/hyperlink" Target="https://smartcityexpocuritiba.com/en/" TargetMode="External"/><Relationship Id="rId10" Type="http://schemas.openxmlformats.org/officeDocument/2006/relationships/hyperlink" Target="https://en.smartcity.org.tw/index.php/en-us/" TargetMode="External"/><Relationship Id="rId13" Type="http://schemas.openxmlformats.org/officeDocument/2006/relationships/image" Target="../media/image97.jpg"/><Relationship Id="rId12" Type="http://schemas.openxmlformats.org/officeDocument/2006/relationships/hyperlink" Target="https://www.aimcongress.com/" TargetMode="External"/><Relationship Id="rId15" Type="http://schemas.openxmlformats.org/officeDocument/2006/relationships/image" Target="../media/image113.jpg"/><Relationship Id="rId14" Type="http://schemas.openxmlformats.org/officeDocument/2006/relationships/image" Target="../media/image1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5.png"/><Relationship Id="rId4" Type="http://schemas.openxmlformats.org/officeDocument/2006/relationships/image" Target="../media/image5.png"/><Relationship Id="rId5" Type="http://schemas.openxmlformats.org/officeDocument/2006/relationships/image" Target="../media/image88.png"/><Relationship Id="rId6" Type="http://schemas.openxmlformats.org/officeDocument/2006/relationships/image" Target="../media/image9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5.png"/><Relationship Id="rId4" Type="http://schemas.openxmlformats.org/officeDocument/2006/relationships/image" Target="../media/image5.png"/><Relationship Id="rId9" Type="http://schemas.openxmlformats.org/officeDocument/2006/relationships/image" Target="../media/image103.png"/><Relationship Id="rId5" Type="http://schemas.openxmlformats.org/officeDocument/2006/relationships/image" Target="../media/image65.png"/><Relationship Id="rId6" Type="http://schemas.openxmlformats.org/officeDocument/2006/relationships/image" Target="../media/image102.png"/><Relationship Id="rId7" Type="http://schemas.openxmlformats.org/officeDocument/2006/relationships/image" Target="../media/image117.jpg"/><Relationship Id="rId8" Type="http://schemas.openxmlformats.org/officeDocument/2006/relationships/image" Target="../media/image101.png"/><Relationship Id="rId10" Type="http://schemas.openxmlformats.org/officeDocument/2006/relationships/image" Target="../media/image10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5.png"/><Relationship Id="rId4" Type="http://schemas.openxmlformats.org/officeDocument/2006/relationships/image" Target="../media/image5.png"/><Relationship Id="rId5" Type="http://schemas.openxmlformats.org/officeDocument/2006/relationships/image" Target="../media/image65.png"/><Relationship Id="rId6" Type="http://schemas.openxmlformats.org/officeDocument/2006/relationships/image" Target="../media/image102.png"/><Relationship Id="rId7" Type="http://schemas.openxmlformats.org/officeDocument/2006/relationships/image" Target="../media/image1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5.png"/><Relationship Id="rId4" Type="http://schemas.openxmlformats.org/officeDocument/2006/relationships/image" Target="../media/image5.png"/><Relationship Id="rId9" Type="http://schemas.openxmlformats.org/officeDocument/2006/relationships/image" Target="../media/image107.png"/><Relationship Id="rId5" Type="http://schemas.openxmlformats.org/officeDocument/2006/relationships/image" Target="../media/image65.png"/><Relationship Id="rId6" Type="http://schemas.openxmlformats.org/officeDocument/2006/relationships/image" Target="../media/image102.png"/><Relationship Id="rId7" Type="http://schemas.openxmlformats.org/officeDocument/2006/relationships/image" Target="../media/image115.png"/><Relationship Id="rId8" Type="http://schemas.openxmlformats.org/officeDocument/2006/relationships/image" Target="../media/image108.png"/><Relationship Id="rId10" Type="http://schemas.openxmlformats.org/officeDocument/2006/relationships/image" Target="../media/image1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5.png"/><Relationship Id="rId4" Type="http://schemas.openxmlformats.org/officeDocument/2006/relationships/image" Target="../media/image5.png"/><Relationship Id="rId5" Type="http://schemas.openxmlformats.org/officeDocument/2006/relationships/image" Target="../media/image110.jpg"/><Relationship Id="rId6" Type="http://schemas.openxmlformats.org/officeDocument/2006/relationships/image" Target="../media/image11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7.png"/><Relationship Id="rId4" Type="http://schemas.openxmlformats.org/officeDocument/2006/relationships/image" Target="../media/image109.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5.png"/><Relationship Id="rId4" Type="http://schemas.openxmlformats.org/officeDocument/2006/relationships/image" Target="../media/image4.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5.png"/><Relationship Id="rId4" Type="http://schemas.openxmlformats.org/officeDocument/2006/relationships/image" Target="../media/image2.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5.png"/><Relationship Id="rId4" Type="http://schemas.openxmlformats.org/officeDocument/2006/relationships/image" Target="../media/image2.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40" Type="http://schemas.openxmlformats.org/officeDocument/2006/relationships/image" Target="../media/image38.png"/><Relationship Id="rId20" Type="http://schemas.openxmlformats.org/officeDocument/2006/relationships/image" Target="../media/image25.jpg"/><Relationship Id="rId42" Type="http://schemas.openxmlformats.org/officeDocument/2006/relationships/image" Target="../media/image44.png"/><Relationship Id="rId41" Type="http://schemas.openxmlformats.org/officeDocument/2006/relationships/image" Target="../media/image46.png"/><Relationship Id="rId22" Type="http://schemas.openxmlformats.org/officeDocument/2006/relationships/image" Target="../media/image21.png"/><Relationship Id="rId21" Type="http://schemas.openxmlformats.org/officeDocument/2006/relationships/image" Target="../media/image22.png"/><Relationship Id="rId43" Type="http://schemas.openxmlformats.org/officeDocument/2006/relationships/image" Target="../media/image5.png"/><Relationship Id="rId24" Type="http://schemas.openxmlformats.org/officeDocument/2006/relationships/image" Target="../media/image34.png"/><Relationship Id="rId23"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5.png"/><Relationship Id="rId4" Type="http://schemas.openxmlformats.org/officeDocument/2006/relationships/image" Target="../media/image7.jpg"/><Relationship Id="rId9" Type="http://schemas.openxmlformats.org/officeDocument/2006/relationships/image" Target="../media/image11.png"/><Relationship Id="rId26" Type="http://schemas.openxmlformats.org/officeDocument/2006/relationships/image" Target="../media/image30.png"/><Relationship Id="rId25" Type="http://schemas.openxmlformats.org/officeDocument/2006/relationships/image" Target="../media/image31.png"/><Relationship Id="rId28" Type="http://schemas.openxmlformats.org/officeDocument/2006/relationships/image" Target="../media/image26.png"/><Relationship Id="rId27" Type="http://schemas.openxmlformats.org/officeDocument/2006/relationships/image" Target="../media/image27.png"/><Relationship Id="rId5" Type="http://schemas.openxmlformats.org/officeDocument/2006/relationships/image" Target="../media/image8.jpg"/><Relationship Id="rId6" Type="http://schemas.openxmlformats.org/officeDocument/2006/relationships/image" Target="../media/image17.png"/><Relationship Id="rId29" Type="http://schemas.openxmlformats.org/officeDocument/2006/relationships/image" Target="../media/image28.png"/><Relationship Id="rId7" Type="http://schemas.openxmlformats.org/officeDocument/2006/relationships/image" Target="../media/image49.jpg"/><Relationship Id="rId8" Type="http://schemas.openxmlformats.org/officeDocument/2006/relationships/image" Target="../media/image19.jpg"/><Relationship Id="rId31" Type="http://schemas.openxmlformats.org/officeDocument/2006/relationships/image" Target="../media/image33.png"/><Relationship Id="rId30" Type="http://schemas.openxmlformats.org/officeDocument/2006/relationships/image" Target="../media/image29.png"/><Relationship Id="rId11" Type="http://schemas.openxmlformats.org/officeDocument/2006/relationships/image" Target="../media/image10.png"/><Relationship Id="rId33" Type="http://schemas.openxmlformats.org/officeDocument/2006/relationships/image" Target="../media/image32.png"/><Relationship Id="rId10" Type="http://schemas.openxmlformats.org/officeDocument/2006/relationships/image" Target="../media/image9.png"/><Relationship Id="rId32" Type="http://schemas.openxmlformats.org/officeDocument/2006/relationships/image" Target="../media/image41.png"/><Relationship Id="rId13" Type="http://schemas.openxmlformats.org/officeDocument/2006/relationships/image" Target="../media/image13.png"/><Relationship Id="rId35" Type="http://schemas.openxmlformats.org/officeDocument/2006/relationships/image" Target="../media/image40.png"/><Relationship Id="rId12" Type="http://schemas.openxmlformats.org/officeDocument/2006/relationships/image" Target="../media/image16.png"/><Relationship Id="rId34" Type="http://schemas.openxmlformats.org/officeDocument/2006/relationships/image" Target="../media/image36.png"/><Relationship Id="rId15" Type="http://schemas.openxmlformats.org/officeDocument/2006/relationships/image" Target="../media/image14.png"/><Relationship Id="rId37" Type="http://schemas.openxmlformats.org/officeDocument/2006/relationships/image" Target="../media/image37.png"/><Relationship Id="rId14" Type="http://schemas.openxmlformats.org/officeDocument/2006/relationships/image" Target="../media/image15.png"/><Relationship Id="rId36" Type="http://schemas.openxmlformats.org/officeDocument/2006/relationships/image" Target="../media/image35.jpg"/><Relationship Id="rId17" Type="http://schemas.openxmlformats.org/officeDocument/2006/relationships/image" Target="../media/image18.png"/><Relationship Id="rId39" Type="http://schemas.openxmlformats.org/officeDocument/2006/relationships/image" Target="../media/image42.png"/><Relationship Id="rId16" Type="http://schemas.openxmlformats.org/officeDocument/2006/relationships/image" Target="../media/image12.png"/><Relationship Id="rId38" Type="http://schemas.openxmlformats.org/officeDocument/2006/relationships/image" Target="../media/image39.png"/><Relationship Id="rId19" Type="http://schemas.openxmlformats.org/officeDocument/2006/relationships/image" Target="../media/image23.png"/><Relationship Id="rId18"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5.png"/><Relationship Id="rId4" Type="http://schemas.openxmlformats.org/officeDocument/2006/relationships/image" Target="../media/image43.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5.png"/><Relationship Id="rId4" Type="http://schemas.openxmlformats.org/officeDocument/2006/relationships/image" Target="../media/image67.jpg"/><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5.png"/><Relationship Id="rId4" Type="http://schemas.openxmlformats.org/officeDocument/2006/relationships/image" Target="../media/image62.jp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 name="Shape 83"/>
        <p:cNvGrpSpPr/>
        <p:nvPr/>
      </p:nvGrpSpPr>
      <p:grpSpPr>
        <a:xfrm>
          <a:off x="0" y="0"/>
          <a:ext cx="0" cy="0"/>
          <a:chOff x="0" y="0"/>
          <a:chExt cx="0" cy="0"/>
        </a:xfrm>
      </p:grpSpPr>
      <p:sp>
        <p:nvSpPr>
          <p:cNvPr id="84" name="Google Shape;84;p1"/>
          <p:cNvSpPr txBox="1"/>
          <p:nvPr>
            <p:ph type="ctrTitle"/>
          </p:nvPr>
        </p:nvSpPr>
        <p:spPr>
          <a:xfrm>
            <a:off x="209265" y="3173104"/>
            <a:ext cx="7870210" cy="923712"/>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Introduction of WeGO</a:t>
            </a:r>
            <a:endParaRPr/>
          </a:p>
        </p:txBody>
      </p:sp>
      <p:sp>
        <p:nvSpPr>
          <p:cNvPr id="85" name="Google Shape;85;p1"/>
          <p:cNvSpPr txBox="1"/>
          <p:nvPr>
            <p:ph idx="1" type="subTitle"/>
          </p:nvPr>
        </p:nvSpPr>
        <p:spPr>
          <a:xfrm>
            <a:off x="6614615" y="4503761"/>
            <a:ext cx="5477301" cy="31731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chemeClr val="dk1"/>
              </a:buClr>
              <a:buSzPct val="100000"/>
              <a:buNone/>
            </a:pPr>
            <a:r>
              <a:rPr lang="en-US"/>
              <a:t>Kakim Danabayev, Senior Program Officer </a:t>
            </a:r>
            <a:endParaRPr/>
          </a:p>
        </p:txBody>
      </p:sp>
      <p:pic>
        <p:nvPicPr>
          <p:cNvPr id="86" name="Google Shape;86;p1"/>
          <p:cNvPicPr preferRelativeResize="0"/>
          <p:nvPr/>
        </p:nvPicPr>
        <p:blipFill rotWithShape="1">
          <a:blip r:embed="rId4">
            <a:alphaModFix amt="90000"/>
          </a:blip>
          <a:srcRect b="0" l="0" r="0" t="0"/>
          <a:stretch/>
        </p:blipFill>
        <p:spPr>
          <a:xfrm>
            <a:off x="11580075" y="1645296"/>
            <a:ext cx="459518" cy="461262"/>
          </a:xfrm>
          <a:prstGeom prst="rect">
            <a:avLst/>
          </a:prstGeom>
          <a:noFill/>
          <a:ln>
            <a:noFill/>
          </a:ln>
        </p:spPr>
      </p:pic>
      <p:pic>
        <p:nvPicPr>
          <p:cNvPr id="87" name="Google Shape;87;p1"/>
          <p:cNvPicPr preferRelativeResize="0"/>
          <p:nvPr/>
        </p:nvPicPr>
        <p:blipFill>
          <a:blip r:embed="rId5">
            <a:alphaModFix/>
          </a:blip>
          <a:stretch>
            <a:fillRect/>
          </a:stretch>
        </p:blipFill>
        <p:spPr>
          <a:xfrm>
            <a:off x="11036925" y="85950"/>
            <a:ext cx="1013649" cy="1022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sp>
        <p:nvSpPr>
          <p:cNvPr id="242" name="Google Shape;242;g2ef0f56bdec_3_109"/>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WeGO’s Priority 2024</a:t>
            </a:r>
            <a:endParaRPr>
              <a:solidFill>
                <a:srgbClr val="8CC640"/>
              </a:solidFill>
              <a:latin typeface="Calibri"/>
              <a:ea typeface="Calibri"/>
              <a:cs typeface="Calibri"/>
              <a:sym typeface="Calibri"/>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Increase Partnerships for more Innovative Financing and Tech Solutions</a:t>
            </a:r>
            <a:endParaRPr>
              <a:solidFill>
                <a:srgbClr val="8CC640"/>
              </a:solidFill>
              <a:latin typeface="Poppins Medium"/>
              <a:ea typeface="Poppins Medium"/>
              <a:cs typeface="Poppins Medium"/>
              <a:sym typeface="Poppins Medium"/>
            </a:endParaRPr>
          </a:p>
        </p:txBody>
      </p:sp>
      <p:sp>
        <p:nvSpPr>
          <p:cNvPr id="243" name="Google Shape;243;g2ef0f56bdec_3_109"/>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2</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pic>
        <p:nvPicPr>
          <p:cNvPr id="244" name="Google Shape;244;g2ef0f56bdec_3_109"/>
          <p:cNvPicPr preferRelativeResize="0"/>
          <p:nvPr/>
        </p:nvPicPr>
        <p:blipFill>
          <a:blip r:embed="rId4">
            <a:alphaModFix/>
          </a:blip>
          <a:stretch>
            <a:fillRect/>
          </a:stretch>
        </p:blipFill>
        <p:spPr>
          <a:xfrm>
            <a:off x="0" y="2134075"/>
            <a:ext cx="6433249" cy="4411499"/>
          </a:xfrm>
          <a:prstGeom prst="rect">
            <a:avLst/>
          </a:prstGeom>
          <a:noFill/>
          <a:ln>
            <a:noFill/>
          </a:ln>
        </p:spPr>
      </p:pic>
      <p:sp>
        <p:nvSpPr>
          <p:cNvPr id="245" name="Google Shape;245;g2ef0f56bdec_3_109"/>
          <p:cNvSpPr txBox="1"/>
          <p:nvPr/>
        </p:nvSpPr>
        <p:spPr>
          <a:xfrm>
            <a:off x="6433254" y="2134075"/>
            <a:ext cx="5758800" cy="4411500"/>
          </a:xfrm>
          <a:prstGeom prst="rect">
            <a:avLst/>
          </a:prstGeom>
          <a:solidFill>
            <a:srgbClr val="EA537C"/>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US" sz="1550">
                <a:solidFill>
                  <a:srgbClr val="FFFFFF"/>
                </a:solidFill>
                <a:highlight>
                  <a:schemeClr val="accent1"/>
                </a:highlight>
              </a:rPr>
              <a:t> Increase Partnerships for more Innovative Financing and Tech Solutions</a:t>
            </a:r>
            <a:endParaRPr b="1" sz="1550">
              <a:solidFill>
                <a:srgbClr val="FFFFFF"/>
              </a:solidFill>
              <a:highlight>
                <a:schemeClr val="accent1"/>
              </a:highlight>
            </a:endParaRPr>
          </a:p>
          <a:p>
            <a:pPr indent="0" lvl="0" marL="0" marR="0" rtl="0" algn="l">
              <a:lnSpc>
                <a:spcPct val="115000"/>
              </a:lnSpc>
              <a:spcBef>
                <a:spcPts val="0"/>
              </a:spcBef>
              <a:spcAft>
                <a:spcPts val="0"/>
              </a:spcAft>
              <a:buClr>
                <a:srgbClr val="000000"/>
              </a:buClr>
              <a:buSzPts val="1100"/>
              <a:buFont typeface="Arial"/>
              <a:buNone/>
            </a:pPr>
            <a:r>
              <a:t/>
            </a:r>
            <a:endParaRPr b="0" i="0" sz="1700" u="none" cap="none" strike="noStrike">
              <a:solidFill>
                <a:srgbClr val="FFFFFF"/>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rPr lang="en-US" sz="1700">
                <a:solidFill>
                  <a:srgbClr val="FFFFFF"/>
                </a:solidFill>
              </a:rPr>
              <a:t>In line with WeGO’s vision of “exploiting the </a:t>
            </a:r>
            <a:r>
              <a:rPr lang="en-US" sz="1700">
                <a:solidFill>
                  <a:srgbClr val="FFFFFF"/>
                </a:solidFill>
                <a:highlight>
                  <a:schemeClr val="accent1"/>
                </a:highlight>
              </a:rPr>
              <a:t>power of digital technologies</a:t>
            </a:r>
            <a:r>
              <a:rPr lang="en-US" sz="1700">
                <a:solidFill>
                  <a:srgbClr val="FFFFFF"/>
                </a:solidFill>
              </a:rPr>
              <a:t>” and “accessing investment for smart sustainable cities development”, WeGO will actively partner with tech and ﬁnance solution providers to provide more and improved programs and services to its members.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rtl="0" algn="just">
              <a:spcBef>
                <a:spcPts val="0"/>
              </a:spcBef>
              <a:spcAft>
                <a:spcPts val="0"/>
              </a:spcAft>
              <a:buClr>
                <a:srgbClr val="000000"/>
              </a:buClr>
              <a:buSzPts val="1200"/>
              <a:buFont typeface="Calibri"/>
              <a:buNone/>
            </a:pPr>
            <a:r>
              <a:rPr lang="en-US" sz="1700">
                <a:solidFill>
                  <a:srgbClr val="FFFFFF"/>
                </a:solidFill>
              </a:rPr>
              <a:t>WeGO will continue striving to engage with more public and private actors to expand on the </a:t>
            </a:r>
            <a:r>
              <a:rPr lang="en-US" sz="1700">
                <a:solidFill>
                  <a:srgbClr val="FFFFFF"/>
                </a:solidFill>
                <a:highlight>
                  <a:schemeClr val="accent1"/>
                </a:highlight>
              </a:rPr>
              <a:t>Public-Private Partnership (PPP)</a:t>
            </a:r>
            <a:r>
              <a:rPr lang="en-US" sz="1700">
                <a:solidFill>
                  <a:srgbClr val="FFFFFF"/>
                </a:solidFill>
              </a:rPr>
              <a:t> model.</a:t>
            </a:r>
            <a:endParaRPr sz="1700">
              <a:solidFill>
                <a:srgbClr val="FFFFFF"/>
              </a:solidFill>
            </a:endParaRPr>
          </a:p>
          <a:p>
            <a:pPr indent="0" lvl="0" marL="0" rtl="0" algn="l">
              <a:spcBef>
                <a:spcPts val="0"/>
              </a:spcBef>
              <a:spcAft>
                <a:spcPts val="0"/>
              </a:spcAft>
              <a:buClr>
                <a:srgbClr val="000000"/>
              </a:buClr>
              <a:buSzPts val="1200"/>
              <a:buFont typeface="Calibri"/>
              <a:buNone/>
            </a:pPr>
            <a:r>
              <a:t/>
            </a:r>
            <a:endParaRPr sz="1200">
              <a:solidFill>
                <a:srgbClr val="000000"/>
              </a:solidFill>
              <a:latin typeface="Calibri"/>
              <a:ea typeface="Calibri"/>
              <a:cs typeface="Calibri"/>
              <a:sym typeface="Calibri"/>
            </a:endParaRPr>
          </a:p>
        </p:txBody>
      </p:sp>
      <p:pic>
        <p:nvPicPr>
          <p:cNvPr id="246" name="Google Shape;246;g2ef0f56bdec_3_109"/>
          <p:cNvPicPr preferRelativeResize="0"/>
          <p:nvPr/>
        </p:nvPicPr>
        <p:blipFill rotWithShape="1">
          <a:blip r:embed="rId5">
            <a:alphaModFix amt="90000"/>
          </a:blip>
          <a:srcRect b="0" l="0" r="0" t="0"/>
          <a:stretch/>
        </p:blipFill>
        <p:spPr>
          <a:xfrm>
            <a:off x="11580075" y="1645296"/>
            <a:ext cx="459518" cy="4612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0" name="Shape 250"/>
        <p:cNvGrpSpPr/>
        <p:nvPr/>
      </p:nvGrpSpPr>
      <p:grpSpPr>
        <a:xfrm>
          <a:off x="0" y="0"/>
          <a:ext cx="0" cy="0"/>
          <a:chOff x="0" y="0"/>
          <a:chExt cx="0" cy="0"/>
        </a:xfrm>
      </p:grpSpPr>
      <p:sp>
        <p:nvSpPr>
          <p:cNvPr id="251" name="Google Shape;251;p8"/>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WeGO’s Priority 2024</a:t>
            </a:r>
            <a:endParaRPr>
              <a:solidFill>
                <a:srgbClr val="8CC640"/>
              </a:solidFill>
              <a:latin typeface="Calibri"/>
              <a:ea typeface="Calibri"/>
              <a:cs typeface="Calibri"/>
              <a:sym typeface="Calibri"/>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Digital Ethics</a:t>
            </a:r>
            <a:endParaRPr sz="2000">
              <a:solidFill>
                <a:srgbClr val="15A6D2"/>
              </a:solidFill>
              <a:latin typeface="Poppins Medium"/>
              <a:ea typeface="Poppins Medium"/>
              <a:cs typeface="Poppins Medium"/>
              <a:sym typeface="Poppins Medium"/>
            </a:endParaRPr>
          </a:p>
        </p:txBody>
      </p:sp>
      <p:sp>
        <p:nvSpPr>
          <p:cNvPr id="252" name="Google Shape;252;p8"/>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2</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pic>
        <p:nvPicPr>
          <p:cNvPr id="253" name="Google Shape;253;p8"/>
          <p:cNvPicPr preferRelativeResize="0"/>
          <p:nvPr/>
        </p:nvPicPr>
        <p:blipFill>
          <a:blip r:embed="rId4">
            <a:alphaModFix/>
          </a:blip>
          <a:stretch>
            <a:fillRect/>
          </a:stretch>
        </p:blipFill>
        <p:spPr>
          <a:xfrm>
            <a:off x="0" y="2216925"/>
            <a:ext cx="5835300" cy="4174800"/>
          </a:xfrm>
          <a:prstGeom prst="rect">
            <a:avLst/>
          </a:prstGeom>
          <a:noFill/>
          <a:ln>
            <a:noFill/>
          </a:ln>
        </p:spPr>
      </p:pic>
      <p:sp>
        <p:nvSpPr>
          <p:cNvPr id="254" name="Google Shape;254;p8"/>
          <p:cNvSpPr txBox="1"/>
          <p:nvPr/>
        </p:nvSpPr>
        <p:spPr>
          <a:xfrm>
            <a:off x="5835300" y="2216925"/>
            <a:ext cx="6356700" cy="4174800"/>
          </a:xfrm>
          <a:prstGeom prst="rect">
            <a:avLst/>
          </a:prstGeom>
          <a:solidFill>
            <a:srgbClr val="EA537C"/>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US" sz="1650">
                <a:solidFill>
                  <a:srgbClr val="FFFFFF"/>
                </a:solidFill>
                <a:highlight>
                  <a:schemeClr val="accent1"/>
                </a:highlight>
              </a:rPr>
              <a:t> Digital Ethics</a:t>
            </a:r>
            <a:endParaRPr b="1" sz="1650">
              <a:solidFill>
                <a:srgbClr val="FFFFFF"/>
              </a:solidFill>
              <a:highlight>
                <a:schemeClr val="accent1"/>
              </a:highlight>
            </a:endParaRPr>
          </a:p>
          <a:p>
            <a:pPr indent="0" lvl="0" marL="0" marR="0" rtl="0" algn="l">
              <a:lnSpc>
                <a:spcPct val="115000"/>
              </a:lnSpc>
              <a:spcBef>
                <a:spcPts val="0"/>
              </a:spcBef>
              <a:spcAft>
                <a:spcPts val="0"/>
              </a:spcAft>
              <a:buClr>
                <a:srgbClr val="000000"/>
              </a:buClr>
              <a:buSzPts val="1100"/>
              <a:buFont typeface="Arial"/>
              <a:buNone/>
            </a:pPr>
            <a:r>
              <a:t/>
            </a:r>
            <a:endParaRPr b="0" i="0" sz="1700" u="none" cap="none" strike="noStrike">
              <a:solidFill>
                <a:srgbClr val="FFFFFF"/>
              </a:solidFill>
              <a:latin typeface="Arial"/>
              <a:ea typeface="Arial"/>
              <a:cs typeface="Arial"/>
              <a:sym typeface="Arial"/>
            </a:endParaRPr>
          </a:p>
          <a:p>
            <a:pPr indent="0" lvl="0" marL="0" rtl="0" algn="just">
              <a:spcBef>
                <a:spcPts val="0"/>
              </a:spcBef>
              <a:spcAft>
                <a:spcPts val="0"/>
              </a:spcAft>
              <a:buClr>
                <a:srgbClr val="000000"/>
              </a:buClr>
              <a:buSzPts val="1200"/>
              <a:buFont typeface="Calibri"/>
              <a:buNone/>
            </a:pPr>
            <a:r>
              <a:rPr lang="en-US" sz="1700">
                <a:solidFill>
                  <a:srgbClr val="FFFFFF"/>
                </a:solidFill>
              </a:rPr>
              <a:t>Emphasis on the </a:t>
            </a:r>
            <a:r>
              <a:rPr lang="en-US" sz="1700">
                <a:solidFill>
                  <a:srgbClr val="FFFFFF"/>
                </a:solidFill>
                <a:highlight>
                  <a:schemeClr val="accent1"/>
                </a:highlight>
              </a:rPr>
              <a:t>significance of digital ethics</a:t>
            </a:r>
            <a:r>
              <a:rPr lang="en-US" sz="1700">
                <a:solidFill>
                  <a:srgbClr val="FFFFFF"/>
                </a:solidFill>
              </a:rPr>
              <a:t> in integration, delivering comprehensive services, and adhering to appropriate protocols.</a:t>
            </a:r>
            <a:endParaRPr sz="1700">
              <a:solidFill>
                <a:srgbClr val="FFFFFF"/>
              </a:solidFill>
            </a:endParaRPr>
          </a:p>
          <a:p>
            <a:pPr indent="0" lvl="0" marL="0" rtl="0" algn="just">
              <a:spcBef>
                <a:spcPts val="0"/>
              </a:spcBef>
              <a:spcAft>
                <a:spcPts val="0"/>
              </a:spcAft>
              <a:buClr>
                <a:srgbClr val="000000"/>
              </a:buClr>
              <a:buSzPts val="1200"/>
              <a:buFont typeface="Calibri"/>
              <a:buNone/>
            </a:pPr>
            <a:r>
              <a:t/>
            </a:r>
            <a:endParaRPr sz="1700">
              <a:solidFill>
                <a:srgbClr val="FFFFFF"/>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rPr lang="en-US" sz="1700">
                <a:solidFill>
                  <a:srgbClr val="FFFFFF"/>
                </a:solidFill>
              </a:rPr>
              <a:t>Fraudulent transactions, dissemination of fake news, sexual offenses, financial scams, and the like often be traced back to fabricated online identities.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t/>
            </a:r>
            <a:endParaRPr sz="16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rPr lang="en-US" sz="1600">
                <a:solidFill>
                  <a:srgbClr val="FFFFFF"/>
                </a:solidFill>
                <a:highlight>
                  <a:schemeClr val="accent1"/>
                </a:highlight>
              </a:rPr>
              <a:t>T</a:t>
            </a:r>
            <a:r>
              <a:rPr lang="en-US" sz="1700">
                <a:solidFill>
                  <a:srgbClr val="FFFFFF"/>
                </a:solidFill>
                <a:highlight>
                  <a:schemeClr val="accent1"/>
                </a:highlight>
              </a:rPr>
              <a:t>he pursuit of equitable digitalization</a:t>
            </a:r>
            <a:r>
              <a:rPr lang="en-US" sz="1700">
                <a:solidFill>
                  <a:srgbClr val="FFFFFF"/>
                </a:solidFill>
              </a:rPr>
              <a:t> is not just a technological imperative but a moral and strategic imperative for creating sustainable and fair urban futures.</a:t>
            </a:r>
            <a:endParaRPr sz="22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rgbClr val="FFFFFF"/>
              </a:solidFill>
            </a:endParaRPr>
          </a:p>
        </p:txBody>
      </p:sp>
      <p:pic>
        <p:nvPicPr>
          <p:cNvPr id="255" name="Google Shape;255;p8"/>
          <p:cNvPicPr preferRelativeResize="0"/>
          <p:nvPr/>
        </p:nvPicPr>
        <p:blipFill rotWithShape="1">
          <a:blip r:embed="rId5">
            <a:alphaModFix amt="90000"/>
          </a:blip>
          <a:srcRect b="0" l="0" r="0" t="0"/>
          <a:stretch/>
        </p:blipFill>
        <p:spPr>
          <a:xfrm>
            <a:off x="11580075" y="1645296"/>
            <a:ext cx="459518" cy="46126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 name="Shape 259"/>
        <p:cNvGrpSpPr/>
        <p:nvPr/>
      </p:nvGrpSpPr>
      <p:grpSpPr>
        <a:xfrm>
          <a:off x="0" y="0"/>
          <a:ext cx="0" cy="0"/>
          <a:chOff x="0" y="0"/>
          <a:chExt cx="0" cy="0"/>
        </a:xfrm>
      </p:grpSpPr>
      <p:sp>
        <p:nvSpPr>
          <p:cNvPr id="260" name="Google Shape;260;p9"/>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WeGO’s Priority 2024</a:t>
            </a:r>
            <a:endParaRPr>
              <a:solidFill>
                <a:srgbClr val="8CC640"/>
              </a:solidFill>
              <a:latin typeface="Calibri"/>
              <a:ea typeface="Calibri"/>
              <a:cs typeface="Calibri"/>
              <a:sym typeface="Calibri"/>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Decentralization and Regional Approach</a:t>
            </a:r>
            <a:endParaRPr sz="2000">
              <a:solidFill>
                <a:srgbClr val="15A6D2"/>
              </a:solidFill>
              <a:latin typeface="Poppins Medium"/>
              <a:ea typeface="Poppins Medium"/>
              <a:cs typeface="Poppins Medium"/>
              <a:sym typeface="Poppins Medium"/>
            </a:endParaRPr>
          </a:p>
        </p:txBody>
      </p:sp>
      <p:sp>
        <p:nvSpPr>
          <p:cNvPr id="261" name="Google Shape;261;p9"/>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2</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pic>
        <p:nvPicPr>
          <p:cNvPr id="262" name="Google Shape;262;p9"/>
          <p:cNvPicPr preferRelativeResize="0"/>
          <p:nvPr/>
        </p:nvPicPr>
        <p:blipFill>
          <a:blip r:embed="rId4">
            <a:alphaModFix/>
          </a:blip>
          <a:stretch>
            <a:fillRect/>
          </a:stretch>
        </p:blipFill>
        <p:spPr>
          <a:xfrm>
            <a:off x="0" y="2352075"/>
            <a:ext cx="5691174" cy="4109800"/>
          </a:xfrm>
          <a:prstGeom prst="rect">
            <a:avLst/>
          </a:prstGeom>
          <a:noFill/>
          <a:ln>
            <a:noFill/>
          </a:ln>
        </p:spPr>
      </p:pic>
      <p:sp>
        <p:nvSpPr>
          <p:cNvPr id="263" name="Google Shape;263;p9"/>
          <p:cNvSpPr txBox="1"/>
          <p:nvPr/>
        </p:nvSpPr>
        <p:spPr>
          <a:xfrm>
            <a:off x="5691175" y="2352075"/>
            <a:ext cx="6500700" cy="4109700"/>
          </a:xfrm>
          <a:prstGeom prst="rect">
            <a:avLst/>
          </a:prstGeom>
          <a:solidFill>
            <a:srgbClr val="EA537C"/>
          </a:solid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Clr>
                <a:srgbClr val="000000"/>
              </a:buClr>
              <a:buSzPts val="1100"/>
              <a:buFont typeface="Arial"/>
              <a:buNone/>
            </a:pPr>
            <a:r>
              <a:rPr b="1" lang="en-US" sz="1650">
                <a:solidFill>
                  <a:srgbClr val="FFFFFF"/>
                </a:solidFill>
                <a:highlight>
                  <a:schemeClr val="accent1"/>
                </a:highlight>
              </a:rPr>
              <a:t> Decentralization and Regional Approach</a:t>
            </a:r>
            <a:endParaRPr b="1" sz="1650">
              <a:solidFill>
                <a:srgbClr val="FFFFFF"/>
              </a:solidFill>
              <a:highlight>
                <a:schemeClr val="accent1"/>
              </a:highlight>
            </a:endParaRPr>
          </a:p>
          <a:p>
            <a:pPr indent="0" lvl="0" marL="0" marR="0" rtl="0" algn="l">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marR="0" rtl="0" algn="l">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rPr lang="en-US" sz="1900">
                <a:solidFill>
                  <a:srgbClr val="FFFFFF"/>
                </a:solidFill>
              </a:rPr>
              <a:t>The pandemic has highlighted the importance of cities and local governments as </a:t>
            </a:r>
            <a:r>
              <a:rPr lang="en-US" sz="1900">
                <a:solidFill>
                  <a:srgbClr val="FFFFFF"/>
                </a:solidFill>
                <a:highlight>
                  <a:schemeClr val="accent1"/>
                </a:highlight>
              </a:rPr>
              <a:t>Smart City transformation drivers</a:t>
            </a:r>
            <a:r>
              <a:rPr lang="en-US" sz="1900">
                <a:solidFill>
                  <a:srgbClr val="FFFFFF"/>
                </a:solidFill>
              </a:rPr>
              <a:t>. </a:t>
            </a:r>
            <a:endParaRPr sz="19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t/>
            </a:r>
            <a:endParaRPr sz="19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rPr lang="en-US" sz="1900">
                <a:solidFill>
                  <a:srgbClr val="FFFFFF"/>
                </a:solidFill>
              </a:rPr>
              <a:t>Recognizing the constraints in the national level approach, the role of cities and local governments as transformation drivers to stimulate city-specific development and activate citizen participation is paramount</a:t>
            </a:r>
            <a:r>
              <a:rPr lang="en-US" sz="1700">
                <a:solidFill>
                  <a:srgbClr val="FFFFFF"/>
                </a:solidFill>
              </a:rPr>
              <a:t>.</a:t>
            </a:r>
            <a:endParaRPr b="1" sz="1500">
              <a:solidFill>
                <a:srgbClr val="FFFFFF"/>
              </a:solidFill>
            </a:endParaRPr>
          </a:p>
        </p:txBody>
      </p:sp>
      <p:pic>
        <p:nvPicPr>
          <p:cNvPr id="264" name="Google Shape;264;p9"/>
          <p:cNvPicPr preferRelativeResize="0"/>
          <p:nvPr/>
        </p:nvPicPr>
        <p:blipFill rotWithShape="1">
          <a:blip r:embed="rId5">
            <a:alphaModFix amt="90000"/>
          </a:blip>
          <a:srcRect b="0" l="0" r="0" t="0"/>
          <a:stretch/>
        </p:blipFill>
        <p:spPr>
          <a:xfrm>
            <a:off x="11580075" y="1645296"/>
            <a:ext cx="459518" cy="46126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8" name="Shape 268"/>
        <p:cNvGrpSpPr/>
        <p:nvPr/>
      </p:nvGrpSpPr>
      <p:grpSpPr>
        <a:xfrm>
          <a:off x="0" y="0"/>
          <a:ext cx="0" cy="0"/>
          <a:chOff x="0" y="0"/>
          <a:chExt cx="0" cy="0"/>
        </a:xfrm>
      </p:grpSpPr>
      <p:sp>
        <p:nvSpPr>
          <p:cNvPr id="269" name="Google Shape;269;p10"/>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WeGO’s Priority 2024</a:t>
            </a:r>
            <a:endParaRPr>
              <a:solidFill>
                <a:srgbClr val="8CC640"/>
              </a:solidFill>
              <a:latin typeface="Calibri"/>
              <a:ea typeface="Calibri"/>
              <a:cs typeface="Calibri"/>
              <a:sym typeface="Calibri"/>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CitiVerse &amp; Smart Life for Smart City</a:t>
            </a:r>
            <a:endParaRPr sz="2000">
              <a:solidFill>
                <a:srgbClr val="15A6D2"/>
              </a:solidFill>
              <a:latin typeface="Poppins Medium"/>
              <a:ea typeface="Poppins Medium"/>
              <a:cs typeface="Poppins Medium"/>
              <a:sym typeface="Poppins Medium"/>
            </a:endParaRPr>
          </a:p>
        </p:txBody>
      </p:sp>
      <p:sp>
        <p:nvSpPr>
          <p:cNvPr id="270" name="Google Shape;270;p10"/>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2</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pic>
        <p:nvPicPr>
          <p:cNvPr id="271" name="Google Shape;271;p10"/>
          <p:cNvPicPr preferRelativeResize="0"/>
          <p:nvPr/>
        </p:nvPicPr>
        <p:blipFill>
          <a:blip r:embed="rId4">
            <a:alphaModFix/>
          </a:blip>
          <a:stretch>
            <a:fillRect/>
          </a:stretch>
        </p:blipFill>
        <p:spPr>
          <a:xfrm>
            <a:off x="0" y="2341250"/>
            <a:ext cx="6288225" cy="4516749"/>
          </a:xfrm>
          <a:prstGeom prst="rect">
            <a:avLst/>
          </a:prstGeom>
          <a:noFill/>
          <a:ln>
            <a:noFill/>
          </a:ln>
        </p:spPr>
      </p:pic>
      <p:sp>
        <p:nvSpPr>
          <p:cNvPr id="272" name="Google Shape;272;p10"/>
          <p:cNvSpPr txBox="1"/>
          <p:nvPr/>
        </p:nvSpPr>
        <p:spPr>
          <a:xfrm>
            <a:off x="6288225" y="2341250"/>
            <a:ext cx="5903700" cy="4650300"/>
          </a:xfrm>
          <a:prstGeom prst="rect">
            <a:avLst/>
          </a:prstGeom>
          <a:solidFill>
            <a:srgbClr val="EA537C"/>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US" sz="1650">
                <a:solidFill>
                  <a:srgbClr val="FFFFFF"/>
                </a:solidFill>
                <a:highlight>
                  <a:schemeClr val="accent1"/>
                </a:highlight>
              </a:rPr>
              <a:t> Smart Life in Smart City</a:t>
            </a:r>
            <a:endParaRPr b="1" sz="1650">
              <a:solidFill>
                <a:srgbClr val="FFFFFF"/>
              </a:solidFill>
              <a:highlight>
                <a:schemeClr val="accent1"/>
              </a:highlight>
            </a:endParaRPr>
          </a:p>
          <a:p>
            <a:pPr indent="0" lvl="0" marL="0" marR="0" rtl="0" algn="just">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rPr lang="en-US" sz="1700">
                <a:solidFill>
                  <a:srgbClr val="FFFFFF"/>
                </a:solidFill>
              </a:rPr>
              <a:t>“Smart Life in Smart City” describes WeGO’s aim to exemplify our strategy around digital technologies, and their evolution in the advent of emerging virtual worlds such as </a:t>
            </a:r>
            <a:r>
              <a:rPr lang="en-US" sz="1700">
                <a:solidFill>
                  <a:srgbClr val="FFFFFF"/>
                </a:solidFill>
                <a:highlight>
                  <a:schemeClr val="accent1"/>
                </a:highlight>
              </a:rPr>
              <a:t>artificial intelligence (AI), digital twin</a:t>
            </a:r>
            <a:r>
              <a:rPr lang="en-US" sz="1700">
                <a:solidFill>
                  <a:srgbClr val="FFFFFF"/>
                </a:solidFill>
              </a:rPr>
              <a:t>, and </a:t>
            </a:r>
            <a:r>
              <a:rPr lang="en-US" sz="1700">
                <a:solidFill>
                  <a:srgbClr val="FFFFFF"/>
                </a:solidFill>
                <a:highlight>
                  <a:schemeClr val="accent1"/>
                </a:highlight>
              </a:rPr>
              <a:t>metaverse</a:t>
            </a:r>
            <a:r>
              <a:rPr lang="en-US" sz="1700">
                <a:solidFill>
                  <a:srgbClr val="FFFFFF"/>
                </a:solidFill>
              </a:rPr>
              <a:t> solutions that are implemented in the welfare, tourism, public safety, and civil services around the world.</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rgbClr val="FFFFFF"/>
              </a:solidFill>
            </a:endParaRPr>
          </a:p>
        </p:txBody>
      </p:sp>
      <p:pic>
        <p:nvPicPr>
          <p:cNvPr id="273" name="Google Shape;273;p10"/>
          <p:cNvPicPr preferRelativeResize="0"/>
          <p:nvPr/>
        </p:nvPicPr>
        <p:blipFill rotWithShape="1">
          <a:blip r:embed="rId5">
            <a:alphaModFix amt="90000"/>
          </a:blip>
          <a:srcRect b="0" l="0" r="0" t="0"/>
          <a:stretch/>
        </p:blipFill>
        <p:spPr>
          <a:xfrm>
            <a:off x="11580075" y="1645296"/>
            <a:ext cx="459518" cy="46126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7" name="Shape 277"/>
        <p:cNvGrpSpPr/>
        <p:nvPr/>
      </p:nvGrpSpPr>
      <p:grpSpPr>
        <a:xfrm>
          <a:off x="0" y="0"/>
          <a:ext cx="0" cy="0"/>
          <a:chOff x="0" y="0"/>
          <a:chExt cx="0" cy="0"/>
        </a:xfrm>
      </p:grpSpPr>
      <p:sp>
        <p:nvSpPr>
          <p:cNvPr id="278" name="Google Shape;278;g2ef0f56bdec_3_211"/>
          <p:cNvSpPr txBox="1"/>
          <p:nvPr>
            <p:ph type="ctrTitle"/>
          </p:nvPr>
        </p:nvSpPr>
        <p:spPr>
          <a:xfrm>
            <a:off x="209265" y="3173104"/>
            <a:ext cx="7870200" cy="923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WeGO Activities</a:t>
            </a:r>
            <a:endParaRPr/>
          </a:p>
        </p:txBody>
      </p:sp>
      <p:sp>
        <p:nvSpPr>
          <p:cNvPr id="279" name="Google Shape;279;g2ef0f56bdec_3_211"/>
          <p:cNvSpPr txBox="1"/>
          <p:nvPr>
            <p:ph idx="1" type="subTitle"/>
          </p:nvPr>
        </p:nvSpPr>
        <p:spPr>
          <a:xfrm>
            <a:off x="6614615" y="4503761"/>
            <a:ext cx="5477400" cy="3174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t/>
            </a:r>
            <a:endParaRPr/>
          </a:p>
        </p:txBody>
      </p:sp>
      <p:pic>
        <p:nvPicPr>
          <p:cNvPr id="280" name="Google Shape;280;g2ef0f56bdec_3_211"/>
          <p:cNvPicPr preferRelativeResize="0"/>
          <p:nvPr/>
        </p:nvPicPr>
        <p:blipFill>
          <a:blip r:embed="rId4">
            <a:alphaModFix/>
          </a:blip>
          <a:stretch>
            <a:fillRect/>
          </a:stretch>
        </p:blipFill>
        <p:spPr>
          <a:xfrm>
            <a:off x="11036925" y="85950"/>
            <a:ext cx="1013649" cy="1022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 name="Shape 284"/>
        <p:cNvGrpSpPr/>
        <p:nvPr/>
      </p:nvGrpSpPr>
      <p:grpSpPr>
        <a:xfrm>
          <a:off x="0" y="0"/>
          <a:ext cx="0" cy="0"/>
          <a:chOff x="0" y="0"/>
          <a:chExt cx="0" cy="0"/>
        </a:xfrm>
      </p:grpSpPr>
      <p:sp>
        <p:nvSpPr>
          <p:cNvPr id="285" name="Google Shape;285;g2ef0f56bdec_3_198"/>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About WeGO </a:t>
            </a:r>
            <a:endParaRPr>
              <a:solidFill>
                <a:schemeClr val="dk1"/>
              </a:solidFill>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WeGO Activities 2024</a:t>
            </a:r>
            <a:endParaRPr>
              <a:solidFill>
                <a:srgbClr val="8CC640"/>
              </a:solidFill>
              <a:latin typeface="Poppins Medium"/>
              <a:ea typeface="Poppins Medium"/>
              <a:cs typeface="Poppins Medium"/>
              <a:sym typeface="Poppins Medium"/>
            </a:endParaRPr>
          </a:p>
        </p:txBody>
      </p:sp>
      <p:sp>
        <p:nvSpPr>
          <p:cNvPr id="286" name="Google Shape;286;g2ef0f56bdec_3_198"/>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3</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pic>
        <p:nvPicPr>
          <p:cNvPr descr="一張含有 箭 的圖片&#10;&#10;自動產生的描述" id="287" name="Google Shape;287;g2ef0f56bdec_3_198"/>
          <p:cNvPicPr preferRelativeResize="0"/>
          <p:nvPr/>
        </p:nvPicPr>
        <p:blipFill rotWithShape="1">
          <a:blip r:embed="rId4">
            <a:alphaModFix/>
          </a:blip>
          <a:srcRect b="26495" l="78523" r="14599" t="60157"/>
          <a:stretch/>
        </p:blipFill>
        <p:spPr>
          <a:xfrm>
            <a:off x="5510826" y="1999361"/>
            <a:ext cx="1475644" cy="1547023"/>
          </a:xfrm>
          <a:prstGeom prst="rect">
            <a:avLst/>
          </a:prstGeom>
          <a:noFill/>
          <a:ln>
            <a:noFill/>
          </a:ln>
        </p:spPr>
      </p:pic>
      <p:pic>
        <p:nvPicPr>
          <p:cNvPr descr="一張含有 箭 的圖片&#10;&#10;自動產生的描述" id="288" name="Google Shape;288;g2ef0f56bdec_3_198"/>
          <p:cNvPicPr preferRelativeResize="0"/>
          <p:nvPr/>
        </p:nvPicPr>
        <p:blipFill rotWithShape="1">
          <a:blip r:embed="rId5">
            <a:alphaModFix/>
          </a:blip>
          <a:srcRect b="10008" l="61160" r="33632" t="76646"/>
          <a:stretch/>
        </p:blipFill>
        <p:spPr>
          <a:xfrm>
            <a:off x="2641617" y="1806376"/>
            <a:ext cx="1333600" cy="1846021"/>
          </a:xfrm>
          <a:prstGeom prst="rect">
            <a:avLst/>
          </a:prstGeom>
          <a:noFill/>
          <a:ln>
            <a:noFill/>
          </a:ln>
        </p:spPr>
      </p:pic>
      <p:sp>
        <p:nvSpPr>
          <p:cNvPr id="289" name="Google Shape;289;g2ef0f56bdec_3_198"/>
          <p:cNvSpPr txBox="1"/>
          <p:nvPr/>
        </p:nvSpPr>
        <p:spPr>
          <a:xfrm>
            <a:off x="1134019" y="6248764"/>
            <a:ext cx="4134300" cy="91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1600"/>
              <a:buFont typeface="Arial"/>
              <a:buNone/>
            </a:pPr>
            <a:r>
              <a:rPr b="0" i="0" lang="en-US" sz="1600" u="none" cap="none" strike="noStrike">
                <a:solidFill>
                  <a:srgbClr val="000000"/>
                </a:solidFill>
                <a:latin typeface="Arial"/>
                <a:ea typeface="Arial"/>
                <a:cs typeface="Arial"/>
                <a:sym typeface="Arial"/>
              </a:rPr>
              <a:t>Knowledge-sharing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2060"/>
              </a:buClr>
              <a:buSzPts val="1600"/>
              <a:buFont typeface="Arial"/>
              <a:buNone/>
            </a:pPr>
            <a:r>
              <a:rPr b="0" i="0" lang="en-US" sz="1600" u="none" cap="none" strike="noStrike">
                <a:solidFill>
                  <a:srgbClr val="000000"/>
                </a:solidFill>
                <a:latin typeface="Arial"/>
                <a:ea typeface="Arial"/>
                <a:cs typeface="Arial"/>
                <a:sym typeface="Arial"/>
              </a:rPr>
              <a:t>&amp; Networking</a:t>
            </a:r>
            <a:endParaRPr b="0" i="0" sz="1400" u="none" cap="none" strike="noStrike">
              <a:solidFill>
                <a:srgbClr val="000000"/>
              </a:solidFill>
              <a:latin typeface="Arial"/>
              <a:ea typeface="Arial"/>
              <a:cs typeface="Arial"/>
              <a:sym typeface="Arial"/>
            </a:endParaRPr>
          </a:p>
        </p:txBody>
      </p:sp>
      <p:sp>
        <p:nvSpPr>
          <p:cNvPr id="290" name="Google Shape;290;g2ef0f56bdec_3_198"/>
          <p:cNvSpPr/>
          <p:nvPr/>
        </p:nvSpPr>
        <p:spPr>
          <a:xfrm>
            <a:off x="5195225" y="3648063"/>
            <a:ext cx="22827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Capacity-building</a:t>
            </a:r>
            <a:endParaRPr b="0" i="0" sz="1400" u="none" cap="none" strike="noStrike">
              <a:solidFill>
                <a:srgbClr val="000000"/>
              </a:solidFill>
              <a:latin typeface="Arial"/>
              <a:ea typeface="Arial"/>
              <a:cs typeface="Arial"/>
              <a:sym typeface="Arial"/>
            </a:endParaRPr>
          </a:p>
        </p:txBody>
      </p:sp>
      <p:sp>
        <p:nvSpPr>
          <p:cNvPr id="291" name="Google Shape;291;g2ef0f56bdec_3_198"/>
          <p:cNvSpPr/>
          <p:nvPr/>
        </p:nvSpPr>
        <p:spPr>
          <a:xfrm>
            <a:off x="7627146" y="3626075"/>
            <a:ext cx="37743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Research &amp; Development</a:t>
            </a:r>
            <a:endParaRPr b="0" i="0" sz="1400" u="none" cap="none" strike="noStrike">
              <a:solidFill>
                <a:srgbClr val="000000"/>
              </a:solidFill>
              <a:latin typeface="Arial"/>
              <a:ea typeface="Arial"/>
              <a:cs typeface="Arial"/>
              <a:sym typeface="Arial"/>
            </a:endParaRPr>
          </a:p>
        </p:txBody>
      </p:sp>
      <p:sp>
        <p:nvSpPr>
          <p:cNvPr id="292" name="Google Shape;292;g2ef0f56bdec_3_198"/>
          <p:cNvSpPr/>
          <p:nvPr/>
        </p:nvSpPr>
        <p:spPr>
          <a:xfrm>
            <a:off x="1737199" y="3666725"/>
            <a:ext cx="28818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Project Implementation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&amp; Matchmaking</a:t>
            </a:r>
            <a:endParaRPr b="0" i="0" sz="1400" u="none" cap="none" strike="noStrike">
              <a:solidFill>
                <a:srgbClr val="000000"/>
              </a:solidFill>
              <a:latin typeface="Arial"/>
              <a:ea typeface="Arial"/>
              <a:cs typeface="Arial"/>
              <a:sym typeface="Arial"/>
            </a:endParaRPr>
          </a:p>
        </p:txBody>
      </p:sp>
      <p:sp>
        <p:nvSpPr>
          <p:cNvPr id="293" name="Google Shape;293;g2ef0f56bdec_3_198"/>
          <p:cNvSpPr/>
          <p:nvPr/>
        </p:nvSpPr>
        <p:spPr>
          <a:xfrm>
            <a:off x="8266461" y="6123768"/>
            <a:ext cx="2208600" cy="8310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000000"/>
              </a:buClr>
              <a:buSzPts val="1600"/>
              <a:buFont typeface="Arial"/>
              <a:buNone/>
            </a:pPr>
            <a:r>
              <a:rPr b="0" i="0" lang="en-US" sz="1600" u="none" cap="none" strike="noStrike">
                <a:solidFill>
                  <a:srgbClr val="000000"/>
                </a:solidFill>
                <a:highlight>
                  <a:schemeClr val="lt1"/>
                </a:highlight>
                <a:latin typeface="Arial"/>
                <a:ea typeface="Arial"/>
                <a:cs typeface="Arial"/>
                <a:sym typeface="Arial"/>
              </a:rPr>
              <a:t>Governance Activities</a:t>
            </a:r>
            <a:endParaRPr b="0" i="0" sz="1400" u="none" cap="none" strike="noStrike">
              <a:solidFill>
                <a:srgbClr val="000000"/>
              </a:solidFill>
              <a:highlight>
                <a:schemeClr val="lt1"/>
              </a:highlight>
              <a:latin typeface="Arial"/>
              <a:ea typeface="Arial"/>
              <a:cs typeface="Arial"/>
              <a:sym typeface="Arial"/>
            </a:endParaRPr>
          </a:p>
        </p:txBody>
      </p:sp>
      <p:sp>
        <p:nvSpPr>
          <p:cNvPr id="294" name="Google Shape;294;g2ef0f56bdec_3_198"/>
          <p:cNvSpPr/>
          <p:nvPr/>
        </p:nvSpPr>
        <p:spPr>
          <a:xfrm>
            <a:off x="5395224" y="6153975"/>
            <a:ext cx="1882800" cy="8310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Regional Activities</a:t>
            </a:r>
            <a:endParaRPr b="0" i="0" sz="1400" u="none" cap="none" strike="noStrike">
              <a:solidFill>
                <a:srgbClr val="000000"/>
              </a:solidFill>
              <a:latin typeface="Arial"/>
              <a:ea typeface="Arial"/>
              <a:cs typeface="Arial"/>
              <a:sym typeface="Arial"/>
            </a:endParaRPr>
          </a:p>
        </p:txBody>
      </p:sp>
      <p:pic>
        <p:nvPicPr>
          <p:cNvPr id="295" name="Google Shape;295;g2ef0f56bdec_3_198"/>
          <p:cNvPicPr preferRelativeResize="0"/>
          <p:nvPr/>
        </p:nvPicPr>
        <p:blipFill rotWithShape="1">
          <a:blip r:embed="rId6">
            <a:alphaModFix/>
          </a:blip>
          <a:srcRect b="0" l="0" r="0" t="0"/>
          <a:stretch/>
        </p:blipFill>
        <p:spPr>
          <a:xfrm>
            <a:off x="8367550" y="1919667"/>
            <a:ext cx="1444402" cy="1706410"/>
          </a:xfrm>
          <a:prstGeom prst="rect">
            <a:avLst/>
          </a:prstGeom>
          <a:noFill/>
          <a:ln>
            <a:noFill/>
          </a:ln>
        </p:spPr>
      </p:pic>
      <p:pic>
        <p:nvPicPr>
          <p:cNvPr id="296" name="Google Shape;296;g2ef0f56bdec_3_198"/>
          <p:cNvPicPr preferRelativeResize="0"/>
          <p:nvPr/>
        </p:nvPicPr>
        <p:blipFill rotWithShape="1">
          <a:blip r:embed="rId7">
            <a:alphaModFix/>
          </a:blip>
          <a:srcRect b="0" l="0" r="0" t="0"/>
          <a:stretch/>
        </p:blipFill>
        <p:spPr>
          <a:xfrm>
            <a:off x="2482599" y="4641349"/>
            <a:ext cx="1437188" cy="1721914"/>
          </a:xfrm>
          <a:prstGeom prst="rect">
            <a:avLst/>
          </a:prstGeom>
          <a:noFill/>
          <a:ln>
            <a:noFill/>
          </a:ln>
        </p:spPr>
      </p:pic>
      <p:pic>
        <p:nvPicPr>
          <p:cNvPr id="297" name="Google Shape;297;g2ef0f56bdec_3_198"/>
          <p:cNvPicPr preferRelativeResize="0"/>
          <p:nvPr/>
        </p:nvPicPr>
        <p:blipFill rotWithShape="1">
          <a:blip r:embed="rId8">
            <a:alphaModFix/>
          </a:blip>
          <a:srcRect b="0" l="0" r="0" t="0"/>
          <a:stretch/>
        </p:blipFill>
        <p:spPr>
          <a:xfrm>
            <a:off x="5411229" y="4473045"/>
            <a:ext cx="1617088" cy="1793855"/>
          </a:xfrm>
          <a:prstGeom prst="rect">
            <a:avLst/>
          </a:prstGeom>
          <a:noFill/>
          <a:ln>
            <a:noFill/>
          </a:ln>
        </p:spPr>
      </p:pic>
      <p:pic>
        <p:nvPicPr>
          <p:cNvPr id="298" name="Google Shape;298;g2ef0f56bdec_3_198"/>
          <p:cNvPicPr preferRelativeResize="0"/>
          <p:nvPr/>
        </p:nvPicPr>
        <p:blipFill rotWithShape="1">
          <a:blip r:embed="rId9">
            <a:alphaModFix/>
          </a:blip>
          <a:srcRect b="0" l="0" r="0" t="0"/>
          <a:stretch/>
        </p:blipFill>
        <p:spPr>
          <a:xfrm>
            <a:off x="8487333" y="4341398"/>
            <a:ext cx="1454995" cy="1782370"/>
          </a:xfrm>
          <a:prstGeom prst="rect">
            <a:avLst/>
          </a:prstGeom>
          <a:noFill/>
          <a:ln>
            <a:noFill/>
          </a:ln>
        </p:spPr>
      </p:pic>
      <p:pic>
        <p:nvPicPr>
          <p:cNvPr id="299" name="Google Shape;299;g2ef0f56bdec_3_198"/>
          <p:cNvPicPr preferRelativeResize="0"/>
          <p:nvPr/>
        </p:nvPicPr>
        <p:blipFill rotWithShape="1">
          <a:blip r:embed="rId10">
            <a:alphaModFix amt="90000"/>
          </a:blip>
          <a:srcRect b="0" l="0" r="0" t="0"/>
          <a:stretch/>
        </p:blipFill>
        <p:spPr>
          <a:xfrm>
            <a:off x="11580075" y="1645296"/>
            <a:ext cx="459518" cy="4612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3" name="Shape 303"/>
        <p:cNvGrpSpPr/>
        <p:nvPr/>
      </p:nvGrpSpPr>
      <p:grpSpPr>
        <a:xfrm>
          <a:off x="0" y="0"/>
          <a:ext cx="0" cy="0"/>
          <a:chOff x="0" y="0"/>
          <a:chExt cx="0" cy="0"/>
        </a:xfrm>
      </p:grpSpPr>
      <p:sp>
        <p:nvSpPr>
          <p:cNvPr id="304" name="Google Shape;304;g2ef0f56bdec_3_201"/>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About WeGO </a:t>
            </a:r>
            <a:endParaRPr>
              <a:solidFill>
                <a:schemeClr val="dk1"/>
              </a:solidFill>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WeGO Activities 2024</a:t>
            </a:r>
            <a:r>
              <a:rPr lang="en-US" sz="2000">
                <a:solidFill>
                  <a:srgbClr val="15A6D2"/>
                </a:solidFill>
                <a:latin typeface="Poppins Medium"/>
                <a:ea typeface="Poppins Medium"/>
                <a:cs typeface="Poppins Medium"/>
                <a:sym typeface="Poppins Medium"/>
              </a:rPr>
              <a:t> -  Project Implementation &amp; Matchmaking</a:t>
            </a:r>
            <a:endParaRPr>
              <a:solidFill>
                <a:srgbClr val="8CC640"/>
              </a:solidFill>
              <a:latin typeface="Poppins Medium"/>
              <a:ea typeface="Poppins Medium"/>
              <a:cs typeface="Poppins Medium"/>
              <a:sym typeface="Poppins Medium"/>
            </a:endParaRPr>
          </a:p>
        </p:txBody>
      </p:sp>
      <p:sp>
        <p:nvSpPr>
          <p:cNvPr id="305" name="Google Shape;305;g2ef0f56bdec_3_201"/>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3</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sp>
        <p:nvSpPr>
          <p:cNvPr id="306" name="Google Shape;306;g2ef0f56bdec_3_201"/>
          <p:cNvSpPr/>
          <p:nvPr/>
        </p:nvSpPr>
        <p:spPr>
          <a:xfrm>
            <a:off x="1858350" y="3009025"/>
            <a:ext cx="4266300" cy="3714000"/>
          </a:xfrm>
          <a:prstGeom prst="rect">
            <a:avLst/>
          </a:prstGeom>
          <a:noFill/>
          <a:ln cap="flat" cmpd="sng" w="9525">
            <a:solidFill>
              <a:srgbClr val="1F939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07" name="Google Shape;307;g2ef0f56bdec_3_201"/>
          <p:cNvSpPr txBox="1"/>
          <p:nvPr/>
        </p:nvSpPr>
        <p:spPr>
          <a:xfrm>
            <a:off x="1981450" y="3193475"/>
            <a:ext cx="4143300" cy="1433100"/>
          </a:xfrm>
          <a:prstGeom prst="rect">
            <a:avLst/>
          </a:prstGeom>
          <a:noFill/>
          <a:ln>
            <a:noFill/>
          </a:ln>
        </p:spPr>
        <p:txBody>
          <a:bodyPr anchorCtr="0" anchor="t" bIns="45700" lIns="91425" spcFirstLastPara="1" rIns="91425" wrap="square" tIns="45700">
            <a:spAutoFit/>
          </a:bodyPr>
          <a:lstStyle/>
          <a:p>
            <a:pPr indent="0" lvl="0" marL="0" marR="0" rtl="0" algn="l">
              <a:lnSpc>
                <a:spcPct val="114000"/>
              </a:lnSpc>
              <a:spcBef>
                <a:spcPts val="0"/>
              </a:spcBef>
              <a:spcAft>
                <a:spcPts val="0"/>
              </a:spcAft>
              <a:buClr>
                <a:srgbClr val="000000"/>
              </a:buClr>
              <a:buSzPts val="1500"/>
              <a:buFont typeface="Calibri"/>
              <a:buNone/>
            </a:pPr>
            <a:r>
              <a:rPr b="1" lang="en-US" sz="1300">
                <a:latin typeface="Open Sans"/>
                <a:ea typeface="Open Sans"/>
                <a:cs typeface="Open Sans"/>
                <a:sym typeface="Open Sans"/>
              </a:rPr>
              <a:t>Solution Meet Cities </a:t>
            </a:r>
            <a:endParaRPr b="1" i="0" sz="1300" u="none" cap="none" strike="noStrike">
              <a:solidFill>
                <a:srgbClr val="000000"/>
              </a:solidFill>
              <a:latin typeface="Open Sans"/>
              <a:ea typeface="Open Sans"/>
              <a:cs typeface="Open Sans"/>
              <a:sym typeface="Open Sans"/>
            </a:endParaRPr>
          </a:p>
          <a:p>
            <a:pPr indent="-311150" lvl="0" marL="457200" rtl="0" algn="l">
              <a:lnSpc>
                <a:spcPct val="114000"/>
              </a:lnSpc>
              <a:spcBef>
                <a:spcPts val="0"/>
              </a:spcBef>
              <a:spcAft>
                <a:spcPts val="0"/>
              </a:spcAft>
              <a:buClr>
                <a:srgbClr val="000000"/>
              </a:buClr>
              <a:buSzPts val="1300"/>
              <a:buFont typeface="Open Sans"/>
              <a:buChar char="●"/>
            </a:pPr>
            <a:r>
              <a:rPr lang="en-US" sz="1300">
                <a:solidFill>
                  <a:srgbClr val="000000"/>
                </a:solidFill>
                <a:latin typeface="Open Sans"/>
                <a:ea typeface="Open Sans"/>
                <a:cs typeface="Open Sans"/>
                <a:sym typeface="Open Sans"/>
              </a:rPr>
              <a:t>Share your current city challenges with WeGO and have a </a:t>
            </a:r>
            <a:r>
              <a:rPr b="1" lang="en-US" sz="1300">
                <a:solidFill>
                  <a:srgbClr val="000000"/>
                </a:solidFill>
                <a:latin typeface="Open Sans"/>
                <a:ea typeface="Open Sans"/>
                <a:cs typeface="Open Sans"/>
                <a:sym typeface="Open Sans"/>
              </a:rPr>
              <a:t>matchmaking session</a:t>
            </a:r>
            <a:r>
              <a:rPr lang="en-US" sz="1300">
                <a:solidFill>
                  <a:srgbClr val="000000"/>
                </a:solidFill>
                <a:latin typeface="Open Sans"/>
                <a:ea typeface="Open Sans"/>
                <a:cs typeface="Open Sans"/>
                <a:sym typeface="Open Sans"/>
              </a:rPr>
              <a:t> with  solution providers from WeGO network.</a:t>
            </a:r>
            <a:endParaRPr sz="1300">
              <a:solidFill>
                <a:srgbClr val="000000"/>
              </a:solidFill>
              <a:latin typeface="Open Sans"/>
              <a:ea typeface="Open Sans"/>
              <a:cs typeface="Open Sans"/>
              <a:sym typeface="Open Sans"/>
            </a:endParaRPr>
          </a:p>
          <a:p>
            <a:pPr indent="-311150" lvl="0" marL="457200" rtl="0" algn="l">
              <a:lnSpc>
                <a:spcPct val="114000"/>
              </a:lnSpc>
              <a:spcBef>
                <a:spcPts val="0"/>
              </a:spcBef>
              <a:spcAft>
                <a:spcPts val="0"/>
              </a:spcAft>
              <a:buClr>
                <a:srgbClr val="000000"/>
              </a:buClr>
              <a:buSzPts val="1300"/>
              <a:buFont typeface="Open Sans"/>
              <a:buChar char="●"/>
            </a:pPr>
            <a:r>
              <a:rPr lang="en-US" sz="1300">
                <a:solidFill>
                  <a:srgbClr val="000000"/>
                </a:solidFill>
                <a:latin typeface="Open Sans"/>
                <a:ea typeface="Open Sans"/>
                <a:cs typeface="Open Sans"/>
                <a:sym typeface="Open Sans"/>
              </a:rPr>
              <a:t>Discuss and share your smart city plans with the WeGO network.</a:t>
            </a:r>
            <a:endParaRPr sz="1700">
              <a:latin typeface="Open Sans"/>
              <a:ea typeface="Open Sans"/>
              <a:cs typeface="Open Sans"/>
              <a:sym typeface="Open Sans"/>
            </a:endParaRPr>
          </a:p>
        </p:txBody>
      </p:sp>
      <p:sp>
        <p:nvSpPr>
          <p:cNvPr id="308" name="Google Shape;308;g2ef0f56bdec_3_201"/>
          <p:cNvSpPr/>
          <p:nvPr/>
        </p:nvSpPr>
        <p:spPr>
          <a:xfrm>
            <a:off x="6962850" y="3009025"/>
            <a:ext cx="4266300" cy="3714000"/>
          </a:xfrm>
          <a:prstGeom prst="rect">
            <a:avLst/>
          </a:prstGeom>
          <a:solidFill>
            <a:schemeClr val="lt1"/>
          </a:solidFill>
          <a:ln cap="flat" cmpd="sng" w="9525">
            <a:solidFill>
              <a:srgbClr val="1F939D"/>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lnSpc>
                <a:spcPct val="114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p:txBody>
      </p:sp>
      <p:sp>
        <p:nvSpPr>
          <p:cNvPr id="309" name="Google Shape;309;g2ef0f56bdec_3_201"/>
          <p:cNvSpPr txBox="1"/>
          <p:nvPr/>
        </p:nvSpPr>
        <p:spPr>
          <a:xfrm>
            <a:off x="7039650" y="3193475"/>
            <a:ext cx="4113300" cy="1433100"/>
          </a:xfrm>
          <a:prstGeom prst="rect">
            <a:avLst/>
          </a:prstGeom>
          <a:noFill/>
          <a:ln>
            <a:noFill/>
          </a:ln>
        </p:spPr>
        <p:txBody>
          <a:bodyPr anchorCtr="0" anchor="t" bIns="45700" lIns="91425" spcFirstLastPara="1" rIns="91425" wrap="square" tIns="45700">
            <a:spAutoFit/>
          </a:bodyPr>
          <a:lstStyle/>
          <a:p>
            <a:pPr indent="0" lvl="0" marL="0" marR="0" rtl="0" algn="l">
              <a:lnSpc>
                <a:spcPct val="114000"/>
              </a:lnSpc>
              <a:spcBef>
                <a:spcPts val="0"/>
              </a:spcBef>
              <a:spcAft>
                <a:spcPts val="0"/>
              </a:spcAft>
              <a:buClr>
                <a:srgbClr val="000000"/>
              </a:buClr>
              <a:buSzPts val="1500"/>
              <a:buFont typeface="Calibri"/>
              <a:buNone/>
            </a:pPr>
            <a:r>
              <a:rPr b="1" lang="en-US" sz="1300">
                <a:latin typeface="Open Sans"/>
                <a:ea typeface="Open Sans"/>
                <a:cs typeface="Open Sans"/>
                <a:sym typeface="Open Sans"/>
              </a:rPr>
              <a:t>Feasibility Studies and Project Implementation</a:t>
            </a:r>
            <a:endParaRPr b="1" i="0" sz="1300" u="none" cap="none" strike="noStrike">
              <a:solidFill>
                <a:srgbClr val="000000"/>
              </a:solidFill>
              <a:latin typeface="Open Sans"/>
              <a:ea typeface="Open Sans"/>
              <a:cs typeface="Open Sans"/>
              <a:sym typeface="Open Sans"/>
            </a:endParaRPr>
          </a:p>
          <a:p>
            <a:pPr indent="-311150" lvl="0" marL="457200" rtl="0" algn="l">
              <a:lnSpc>
                <a:spcPct val="114000"/>
              </a:lnSpc>
              <a:spcBef>
                <a:spcPts val="0"/>
              </a:spcBef>
              <a:spcAft>
                <a:spcPts val="0"/>
              </a:spcAft>
              <a:buClr>
                <a:srgbClr val="000000"/>
              </a:buClr>
              <a:buSzPts val="1300"/>
              <a:buFont typeface="Open Sans"/>
              <a:buChar char="●"/>
            </a:pPr>
            <a:r>
              <a:rPr lang="en-US" sz="1300">
                <a:solidFill>
                  <a:srgbClr val="000000"/>
                </a:solidFill>
                <a:latin typeface="Open Sans"/>
                <a:ea typeface="Open Sans"/>
                <a:cs typeface="Open Sans"/>
                <a:sym typeface="Open Sans"/>
              </a:rPr>
              <a:t>Share your project proposal with WeGO and establish direct project partnerships within the WeGO network.</a:t>
            </a:r>
            <a:endParaRPr sz="1300">
              <a:solidFill>
                <a:srgbClr val="000000"/>
              </a:solidFill>
              <a:latin typeface="Open Sans"/>
              <a:ea typeface="Open Sans"/>
              <a:cs typeface="Open Sans"/>
              <a:sym typeface="Open Sans"/>
            </a:endParaRPr>
          </a:p>
          <a:p>
            <a:pPr indent="-311150" lvl="0" marL="457200" rtl="0" algn="l">
              <a:lnSpc>
                <a:spcPct val="114000"/>
              </a:lnSpc>
              <a:spcBef>
                <a:spcPts val="0"/>
              </a:spcBef>
              <a:spcAft>
                <a:spcPts val="0"/>
              </a:spcAft>
              <a:buClr>
                <a:srgbClr val="000000"/>
              </a:buClr>
              <a:buSzPts val="1300"/>
              <a:buFont typeface="Open Sans"/>
              <a:buChar char="●"/>
            </a:pPr>
            <a:r>
              <a:rPr lang="en-US" sz="1300">
                <a:solidFill>
                  <a:srgbClr val="000000"/>
                </a:solidFill>
                <a:latin typeface="Open Sans"/>
                <a:ea typeface="Open Sans"/>
                <a:cs typeface="Open Sans"/>
                <a:sym typeface="Open Sans"/>
              </a:rPr>
              <a:t>Become a beneficiary city of WeGO Smart Sustainable City Feasibility Study Program.</a:t>
            </a:r>
            <a:endParaRPr sz="1600">
              <a:latin typeface="Open Sans"/>
              <a:ea typeface="Open Sans"/>
              <a:cs typeface="Open Sans"/>
              <a:sym typeface="Open Sans"/>
            </a:endParaRPr>
          </a:p>
        </p:txBody>
      </p:sp>
      <p:sp>
        <p:nvSpPr>
          <p:cNvPr id="310" name="Google Shape;310;g2ef0f56bdec_3_201"/>
          <p:cNvSpPr txBox="1"/>
          <p:nvPr/>
        </p:nvSpPr>
        <p:spPr>
          <a:xfrm>
            <a:off x="1858350" y="2039700"/>
            <a:ext cx="9474900" cy="849600"/>
          </a:xfrm>
          <a:prstGeom prst="rect">
            <a:avLst/>
          </a:prstGeom>
          <a:noFill/>
          <a:ln>
            <a:noFill/>
          </a:ln>
        </p:spPr>
        <p:txBody>
          <a:bodyPr anchorCtr="0" anchor="t" bIns="45700" lIns="91425" spcFirstLastPara="1" rIns="91425" wrap="square" tIns="45700">
            <a:spAutoFit/>
          </a:bodyPr>
          <a:lstStyle/>
          <a:p>
            <a:pPr indent="0" lvl="0" marL="0" marR="0" rtl="0" algn="just">
              <a:lnSpc>
                <a:spcPct val="114000"/>
              </a:lnSpc>
              <a:spcBef>
                <a:spcPts val="0"/>
              </a:spcBef>
              <a:spcAft>
                <a:spcPts val="0"/>
              </a:spcAft>
              <a:buClr>
                <a:srgbClr val="000000"/>
              </a:buClr>
              <a:buSzPts val="1500"/>
              <a:buFont typeface="Calibri"/>
              <a:buNone/>
            </a:pPr>
            <a:r>
              <a:rPr b="1" lang="en-US" sz="1500">
                <a:latin typeface="Calibri"/>
                <a:ea typeface="Calibri"/>
                <a:cs typeface="Calibri"/>
                <a:sym typeface="Calibri"/>
              </a:rPr>
              <a:t>WeGO holds the key to the solutions by providing its network of corporate members and partners that can improve public services in ways that meet the needs of today’s tech-savvy society. WeGO provide assistance to its members to solve urban problems through introducing smart solutions and collaborative opportunities.</a:t>
            </a:r>
            <a:endParaRPr b="1" i="0" sz="1500" u="none" cap="none" strike="noStrike">
              <a:solidFill>
                <a:srgbClr val="000000"/>
              </a:solidFill>
              <a:latin typeface="Open Sans"/>
              <a:ea typeface="Open Sans"/>
              <a:cs typeface="Open Sans"/>
              <a:sym typeface="Open Sans"/>
            </a:endParaRPr>
          </a:p>
        </p:txBody>
      </p:sp>
      <p:grpSp>
        <p:nvGrpSpPr>
          <p:cNvPr id="311" name="Google Shape;311;g2ef0f56bdec_3_201"/>
          <p:cNvGrpSpPr/>
          <p:nvPr/>
        </p:nvGrpSpPr>
        <p:grpSpPr>
          <a:xfrm>
            <a:off x="250103" y="2115895"/>
            <a:ext cx="1731346" cy="1542989"/>
            <a:chOff x="1358178" y="2886049"/>
            <a:chExt cx="2262605" cy="1966343"/>
          </a:xfrm>
        </p:grpSpPr>
        <p:pic>
          <p:nvPicPr>
            <p:cNvPr id="312" name="Google Shape;312;g2ef0f56bdec_3_201"/>
            <p:cNvPicPr preferRelativeResize="0"/>
            <p:nvPr/>
          </p:nvPicPr>
          <p:blipFill rotWithShape="1">
            <a:blip r:embed="rId4">
              <a:alphaModFix/>
            </a:blip>
            <a:srcRect b="9102" l="22247" r="22424" t="3293"/>
            <a:stretch/>
          </p:blipFill>
          <p:spPr>
            <a:xfrm>
              <a:off x="1358178" y="3691167"/>
              <a:ext cx="961275" cy="1014648"/>
            </a:xfrm>
            <a:prstGeom prst="rect">
              <a:avLst/>
            </a:prstGeom>
            <a:noFill/>
            <a:ln>
              <a:noFill/>
            </a:ln>
          </p:spPr>
        </p:pic>
        <p:pic>
          <p:nvPicPr>
            <p:cNvPr id="313" name="Google Shape;313;g2ef0f56bdec_3_201"/>
            <p:cNvPicPr preferRelativeResize="0"/>
            <p:nvPr/>
          </p:nvPicPr>
          <p:blipFill rotWithShape="1">
            <a:blip r:embed="rId5">
              <a:alphaModFix/>
            </a:blip>
            <a:srcRect b="0" l="0" r="0" t="0"/>
            <a:stretch/>
          </p:blipFill>
          <p:spPr>
            <a:xfrm>
              <a:off x="1883419" y="3694150"/>
              <a:ext cx="1737364" cy="1158242"/>
            </a:xfrm>
            <a:prstGeom prst="rect">
              <a:avLst/>
            </a:prstGeom>
            <a:noFill/>
            <a:ln>
              <a:noFill/>
            </a:ln>
          </p:spPr>
        </p:pic>
        <p:pic>
          <p:nvPicPr>
            <p:cNvPr id="314" name="Google Shape;314;g2ef0f56bdec_3_201"/>
            <p:cNvPicPr preferRelativeResize="0"/>
            <p:nvPr/>
          </p:nvPicPr>
          <p:blipFill rotWithShape="1">
            <a:blip r:embed="rId6">
              <a:alphaModFix/>
            </a:blip>
            <a:srcRect b="0" l="0" r="0" t="0"/>
            <a:stretch/>
          </p:blipFill>
          <p:spPr>
            <a:xfrm>
              <a:off x="1461922" y="2886049"/>
              <a:ext cx="1737364" cy="1158242"/>
            </a:xfrm>
            <a:prstGeom prst="rect">
              <a:avLst/>
            </a:prstGeom>
            <a:noFill/>
            <a:ln>
              <a:noFill/>
            </a:ln>
          </p:spPr>
        </p:pic>
      </p:grpSp>
      <p:pic>
        <p:nvPicPr>
          <p:cNvPr id="315" name="Google Shape;315;g2ef0f56bdec_3_201"/>
          <p:cNvPicPr preferRelativeResize="0"/>
          <p:nvPr/>
        </p:nvPicPr>
        <p:blipFill>
          <a:blip r:embed="rId7">
            <a:alphaModFix/>
          </a:blip>
          <a:stretch>
            <a:fillRect/>
          </a:stretch>
        </p:blipFill>
        <p:spPr>
          <a:xfrm>
            <a:off x="2675198" y="4667762"/>
            <a:ext cx="2632601" cy="1974451"/>
          </a:xfrm>
          <a:prstGeom prst="rect">
            <a:avLst/>
          </a:prstGeom>
          <a:noFill/>
          <a:ln>
            <a:noFill/>
          </a:ln>
        </p:spPr>
      </p:pic>
      <p:pic>
        <p:nvPicPr>
          <p:cNvPr id="316" name="Google Shape;316;g2ef0f56bdec_3_201"/>
          <p:cNvPicPr preferRelativeResize="0"/>
          <p:nvPr/>
        </p:nvPicPr>
        <p:blipFill rotWithShape="1">
          <a:blip r:embed="rId8">
            <a:alphaModFix/>
          </a:blip>
          <a:srcRect b="0" l="0" r="0" t="0"/>
          <a:stretch/>
        </p:blipFill>
        <p:spPr>
          <a:xfrm>
            <a:off x="7972627" y="4626579"/>
            <a:ext cx="2632599" cy="1974469"/>
          </a:xfrm>
          <a:prstGeom prst="rect">
            <a:avLst/>
          </a:prstGeom>
          <a:noFill/>
          <a:ln>
            <a:noFill/>
          </a:ln>
          <a:effectLst>
            <a:outerShdw blurRad="50800" rotWithShape="0" algn="tl" dir="2700000" dist="38100">
              <a:srgbClr val="000000">
                <a:alpha val="40000"/>
              </a:srgbClr>
            </a:outerShdw>
          </a:effectLst>
        </p:spPr>
      </p:pic>
      <p:pic>
        <p:nvPicPr>
          <p:cNvPr id="317" name="Google Shape;317;g2ef0f56bdec_3_201"/>
          <p:cNvPicPr preferRelativeResize="0"/>
          <p:nvPr/>
        </p:nvPicPr>
        <p:blipFill rotWithShape="1">
          <a:blip r:embed="rId9">
            <a:alphaModFix amt="90000"/>
          </a:blip>
          <a:srcRect b="0" l="0" r="0" t="0"/>
          <a:stretch/>
        </p:blipFill>
        <p:spPr>
          <a:xfrm>
            <a:off x="11580075" y="1645296"/>
            <a:ext cx="459518" cy="4612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g2ef0f56bdec_3_256"/>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About WeGO </a:t>
            </a:r>
            <a:endParaRPr>
              <a:solidFill>
                <a:schemeClr val="dk1"/>
              </a:solidFill>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WeGO Activities 2024</a:t>
            </a:r>
            <a:r>
              <a:rPr lang="en-US" sz="2000">
                <a:solidFill>
                  <a:srgbClr val="15A6D2"/>
                </a:solidFill>
                <a:latin typeface="Poppins Medium"/>
                <a:ea typeface="Poppins Medium"/>
                <a:cs typeface="Poppins Medium"/>
                <a:sym typeface="Poppins Medium"/>
              </a:rPr>
              <a:t> -  Project Implementation &amp; Matchmaking</a:t>
            </a:r>
            <a:endParaRPr>
              <a:solidFill>
                <a:srgbClr val="8CC640"/>
              </a:solidFill>
              <a:latin typeface="Poppins Medium"/>
              <a:ea typeface="Poppins Medium"/>
              <a:cs typeface="Poppins Medium"/>
              <a:sym typeface="Poppins Medium"/>
            </a:endParaRPr>
          </a:p>
        </p:txBody>
      </p:sp>
      <p:sp>
        <p:nvSpPr>
          <p:cNvPr id="323" name="Google Shape;323;g2ef0f56bdec_3_256"/>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3</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pic>
        <p:nvPicPr>
          <p:cNvPr id="324" name="Google Shape;324;g2ef0f56bdec_3_256"/>
          <p:cNvPicPr preferRelativeResize="0"/>
          <p:nvPr/>
        </p:nvPicPr>
        <p:blipFill rotWithShape="1">
          <a:blip r:embed="rId4">
            <a:alphaModFix amt="90000"/>
          </a:blip>
          <a:srcRect b="0" l="0" r="0" t="0"/>
          <a:stretch/>
        </p:blipFill>
        <p:spPr>
          <a:xfrm>
            <a:off x="11580075" y="1645296"/>
            <a:ext cx="459518" cy="461262"/>
          </a:xfrm>
          <a:prstGeom prst="rect">
            <a:avLst/>
          </a:prstGeom>
          <a:noFill/>
          <a:ln>
            <a:noFill/>
          </a:ln>
        </p:spPr>
      </p:pic>
      <p:pic>
        <p:nvPicPr>
          <p:cNvPr id="325" name="Google Shape;325;g2ef0f56bdec_3_256"/>
          <p:cNvPicPr preferRelativeResize="0"/>
          <p:nvPr/>
        </p:nvPicPr>
        <p:blipFill rotWithShape="1">
          <a:blip r:embed="rId5">
            <a:alphaModFix/>
          </a:blip>
          <a:srcRect b="0" l="0" r="0" t="0"/>
          <a:stretch/>
        </p:blipFill>
        <p:spPr>
          <a:xfrm>
            <a:off x="9929260" y="1583553"/>
            <a:ext cx="1476207" cy="584736"/>
          </a:xfrm>
          <a:prstGeom prst="rect">
            <a:avLst/>
          </a:prstGeom>
          <a:noFill/>
          <a:ln>
            <a:noFill/>
          </a:ln>
        </p:spPr>
      </p:pic>
      <p:sp>
        <p:nvSpPr>
          <p:cNvPr id="326" name="Google Shape;326;g2ef0f56bdec_3_256"/>
          <p:cNvSpPr/>
          <p:nvPr/>
        </p:nvSpPr>
        <p:spPr>
          <a:xfrm>
            <a:off x="631925" y="3513400"/>
            <a:ext cx="10948200" cy="3265800"/>
          </a:xfrm>
          <a:prstGeom prst="rect">
            <a:avLst/>
          </a:prstGeom>
          <a:solidFill>
            <a:schemeClr val="lt1"/>
          </a:solidFill>
          <a:ln cap="flat" cmpd="sng" w="9525">
            <a:solidFill>
              <a:srgbClr val="1F939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27" name="Google Shape;327;g2ef0f56bdec_3_256"/>
          <p:cNvSpPr txBox="1"/>
          <p:nvPr/>
        </p:nvSpPr>
        <p:spPr>
          <a:xfrm>
            <a:off x="769500" y="3621650"/>
            <a:ext cx="10708800" cy="2105400"/>
          </a:xfrm>
          <a:prstGeom prst="rect">
            <a:avLst/>
          </a:prstGeom>
          <a:noFill/>
          <a:ln>
            <a:noFill/>
          </a:ln>
        </p:spPr>
        <p:txBody>
          <a:bodyPr anchorCtr="0" anchor="t" bIns="45700" lIns="91425" spcFirstLastPara="1" rIns="91425" wrap="square" tIns="45700">
            <a:spAutoFit/>
          </a:bodyPr>
          <a:lstStyle/>
          <a:p>
            <a:pPr indent="0" lvl="0" marL="0" marR="0" rtl="0" algn="l">
              <a:lnSpc>
                <a:spcPct val="114000"/>
              </a:lnSpc>
              <a:spcBef>
                <a:spcPts val="0"/>
              </a:spcBef>
              <a:spcAft>
                <a:spcPts val="0"/>
              </a:spcAft>
              <a:buClr>
                <a:srgbClr val="000000"/>
              </a:buClr>
              <a:buSzPts val="1300"/>
              <a:buFont typeface="Arial"/>
              <a:buNone/>
            </a:pPr>
            <a:r>
              <a:rPr b="1" lang="en-US" sz="1300">
                <a:solidFill>
                  <a:srgbClr val="000000"/>
                </a:solidFill>
                <a:latin typeface="Open Sans"/>
                <a:ea typeface="Open Sans"/>
                <a:cs typeface="Open Sans"/>
                <a:sym typeface="Open Sans"/>
              </a:rPr>
              <a:t>Purpose</a:t>
            </a:r>
            <a:endParaRPr b="1" sz="1300">
              <a:solidFill>
                <a:srgbClr val="000000"/>
              </a:solidFill>
              <a:latin typeface="Open Sans"/>
              <a:ea typeface="Open Sans"/>
              <a:cs typeface="Open Sans"/>
              <a:sym typeface="Open Sans"/>
            </a:endParaRPr>
          </a:p>
          <a:p>
            <a:pPr indent="0" lvl="0" marL="0" marR="0" rtl="0" algn="l">
              <a:lnSpc>
                <a:spcPct val="114000"/>
              </a:lnSpc>
              <a:spcBef>
                <a:spcPts val="0"/>
              </a:spcBef>
              <a:spcAft>
                <a:spcPts val="0"/>
              </a:spcAft>
              <a:buClr>
                <a:srgbClr val="000000"/>
              </a:buClr>
              <a:buSzPts val="1300"/>
              <a:buFont typeface="Arial"/>
              <a:buNone/>
            </a:pPr>
            <a:r>
              <a:rPr lang="en-US" sz="1300">
                <a:solidFill>
                  <a:srgbClr val="000000"/>
                </a:solidFill>
                <a:latin typeface="Open Sans"/>
                <a:ea typeface="Open Sans"/>
                <a:cs typeface="Open Sans"/>
                <a:sym typeface="Open Sans"/>
              </a:rPr>
              <a:t>The program seeks to identify smart city projects addressing urban problems by local governments of partner cities. Through this initiative, the Seoul Metropolitan Government aims to foster collaboration between Seoul and partner cities, thereby contributing to the successful implementation of these projects.</a:t>
            </a:r>
            <a:endParaRPr sz="1300">
              <a:solidFill>
                <a:srgbClr val="FF0000"/>
              </a:solidFill>
              <a:latin typeface="Open Sans"/>
              <a:ea typeface="Open Sans"/>
              <a:cs typeface="Open Sans"/>
              <a:sym typeface="Open Sans"/>
            </a:endParaRPr>
          </a:p>
          <a:p>
            <a:pPr indent="0" lvl="0" marL="0" rtl="0" algn="just">
              <a:lnSpc>
                <a:spcPct val="150000"/>
              </a:lnSpc>
              <a:spcBef>
                <a:spcPts val="0"/>
              </a:spcBef>
              <a:spcAft>
                <a:spcPts val="0"/>
              </a:spcAft>
              <a:buClr>
                <a:srgbClr val="000000"/>
              </a:buClr>
              <a:buSzPts val="1100"/>
              <a:buFont typeface="Arial"/>
              <a:buNone/>
            </a:pPr>
            <a:r>
              <a:t/>
            </a:r>
            <a:endParaRPr b="1" sz="1300">
              <a:solidFill>
                <a:srgbClr val="000000"/>
              </a:solidFill>
              <a:latin typeface="Open Sans"/>
              <a:ea typeface="Open Sans"/>
              <a:cs typeface="Open Sans"/>
              <a:sym typeface="Open Sans"/>
            </a:endParaRPr>
          </a:p>
          <a:p>
            <a:pPr indent="0" lvl="0" marL="0" rtl="0" algn="just">
              <a:lnSpc>
                <a:spcPct val="150000"/>
              </a:lnSpc>
              <a:spcBef>
                <a:spcPts val="0"/>
              </a:spcBef>
              <a:spcAft>
                <a:spcPts val="0"/>
              </a:spcAft>
              <a:buClr>
                <a:srgbClr val="000000"/>
              </a:buClr>
              <a:buSzPts val="1100"/>
              <a:buFont typeface="Arial"/>
              <a:buNone/>
            </a:pPr>
            <a:r>
              <a:rPr b="1" lang="en-US" sz="1300">
                <a:solidFill>
                  <a:srgbClr val="000000"/>
                </a:solidFill>
                <a:latin typeface="Open Sans"/>
                <a:ea typeface="Open Sans"/>
                <a:cs typeface="Open Sans"/>
                <a:sym typeface="Open Sans"/>
              </a:rPr>
              <a:t>Amount per project</a:t>
            </a:r>
            <a:endParaRPr b="1" sz="1300">
              <a:solidFill>
                <a:srgbClr val="000000"/>
              </a:solidFill>
              <a:latin typeface="Open Sans"/>
              <a:ea typeface="Open Sans"/>
              <a:cs typeface="Open Sans"/>
              <a:sym typeface="Open Sans"/>
            </a:endParaRPr>
          </a:p>
          <a:p>
            <a:pPr indent="0" lvl="0" marL="0" rtl="0" algn="just">
              <a:lnSpc>
                <a:spcPct val="150000"/>
              </a:lnSpc>
              <a:spcBef>
                <a:spcPts val="0"/>
              </a:spcBef>
              <a:spcAft>
                <a:spcPts val="0"/>
              </a:spcAft>
              <a:buClr>
                <a:srgbClr val="000000"/>
              </a:buClr>
              <a:buSzPts val="1100"/>
              <a:buFont typeface="Arial"/>
              <a:buNone/>
            </a:pPr>
            <a:r>
              <a:rPr lang="en-US" sz="1300">
                <a:solidFill>
                  <a:srgbClr val="000000"/>
                </a:solidFill>
                <a:latin typeface="Open Sans"/>
                <a:ea typeface="Open Sans"/>
                <a:cs typeface="Open Sans"/>
                <a:sym typeface="Open Sans"/>
              </a:rPr>
              <a:t>Up to KRW 200 million (approximately, US$ 150,000)</a:t>
            </a:r>
            <a:endParaRPr sz="1300">
              <a:solidFill>
                <a:srgbClr val="000000"/>
              </a:solidFill>
              <a:latin typeface="Open Sans"/>
              <a:ea typeface="Open Sans"/>
              <a:cs typeface="Open Sans"/>
              <a:sym typeface="Open Sans"/>
            </a:endParaRPr>
          </a:p>
          <a:p>
            <a:pPr indent="0" lvl="0" marL="457200" marR="0" rtl="0" algn="l">
              <a:lnSpc>
                <a:spcPct val="114000"/>
              </a:lnSpc>
              <a:spcBef>
                <a:spcPts val="0"/>
              </a:spcBef>
              <a:spcAft>
                <a:spcPts val="0"/>
              </a:spcAft>
              <a:buClr>
                <a:srgbClr val="000000"/>
              </a:buClr>
              <a:buSzPts val="1300"/>
              <a:buFont typeface="Arial"/>
              <a:buNone/>
            </a:pPr>
            <a:r>
              <a:t/>
            </a:r>
            <a:endParaRPr sz="1300">
              <a:solidFill>
                <a:srgbClr val="000000"/>
              </a:solidFill>
              <a:latin typeface="Open Sans"/>
              <a:ea typeface="Open Sans"/>
              <a:cs typeface="Open Sans"/>
              <a:sym typeface="Open Sans"/>
            </a:endParaRPr>
          </a:p>
        </p:txBody>
      </p:sp>
      <p:sp>
        <p:nvSpPr>
          <p:cNvPr id="328" name="Google Shape;328;g2ef0f56bdec_3_256"/>
          <p:cNvSpPr txBox="1"/>
          <p:nvPr/>
        </p:nvSpPr>
        <p:spPr>
          <a:xfrm>
            <a:off x="824175" y="2057238"/>
            <a:ext cx="696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lang="en-US" sz="1800">
                <a:solidFill>
                  <a:srgbClr val="1F939D"/>
                </a:solidFill>
                <a:latin typeface="Open Sans"/>
                <a:ea typeface="Open Sans"/>
                <a:cs typeface="Open Sans"/>
                <a:sym typeface="Open Sans"/>
              </a:rPr>
              <a:t>2024 </a:t>
            </a:r>
            <a:r>
              <a:rPr b="1" i="0" lang="en-US" sz="1800" u="none" cap="none" strike="noStrike">
                <a:solidFill>
                  <a:srgbClr val="1F939D"/>
                </a:solidFill>
                <a:latin typeface="Open Sans"/>
                <a:ea typeface="Open Sans"/>
                <a:cs typeface="Open Sans"/>
                <a:sym typeface="Open Sans"/>
              </a:rPr>
              <a:t>Seoul Smart City </a:t>
            </a:r>
            <a:r>
              <a:rPr b="1" lang="en-US" sz="1800">
                <a:solidFill>
                  <a:srgbClr val="1F939D"/>
                </a:solidFill>
                <a:latin typeface="Open Sans"/>
                <a:ea typeface="Open Sans"/>
                <a:cs typeface="Open Sans"/>
                <a:sym typeface="Open Sans"/>
              </a:rPr>
              <a:t>International Cooperation Program</a:t>
            </a:r>
            <a:endParaRPr b="1" i="0" sz="1800" u="none" cap="none" strike="noStrike">
              <a:solidFill>
                <a:srgbClr val="1F939D"/>
              </a:solidFill>
              <a:latin typeface="Open Sans"/>
              <a:ea typeface="Open Sans"/>
              <a:cs typeface="Open Sans"/>
              <a:sym typeface="Open Sans"/>
            </a:endParaRPr>
          </a:p>
        </p:txBody>
      </p:sp>
      <p:sp>
        <p:nvSpPr>
          <p:cNvPr id="329" name="Google Shape;329;g2ef0f56bdec_3_256"/>
          <p:cNvSpPr txBox="1"/>
          <p:nvPr/>
        </p:nvSpPr>
        <p:spPr>
          <a:xfrm>
            <a:off x="2040825" y="2599300"/>
            <a:ext cx="9539100" cy="849600"/>
          </a:xfrm>
          <a:prstGeom prst="rect">
            <a:avLst/>
          </a:prstGeom>
          <a:noFill/>
          <a:ln>
            <a:noFill/>
          </a:ln>
        </p:spPr>
        <p:txBody>
          <a:bodyPr anchorCtr="0" anchor="t" bIns="45700" lIns="91425" spcFirstLastPara="1" rIns="91425" wrap="square" tIns="45700">
            <a:spAutoFit/>
          </a:bodyPr>
          <a:lstStyle/>
          <a:p>
            <a:pPr indent="0" lvl="0" marL="0" marR="0" rtl="0" algn="just">
              <a:lnSpc>
                <a:spcPct val="114000"/>
              </a:lnSpc>
              <a:spcBef>
                <a:spcPts val="0"/>
              </a:spcBef>
              <a:spcAft>
                <a:spcPts val="0"/>
              </a:spcAft>
              <a:buClr>
                <a:srgbClr val="000000"/>
              </a:buClr>
              <a:buSzPts val="1500"/>
              <a:buFont typeface="Calibri"/>
              <a:buNone/>
            </a:pPr>
            <a:r>
              <a:rPr b="1" lang="en-US" sz="1500">
                <a:solidFill>
                  <a:srgbClr val="0D0D0D"/>
                </a:solidFill>
                <a:highlight>
                  <a:srgbClr val="FFFFFF"/>
                </a:highlight>
                <a:latin typeface="Calibri"/>
                <a:ea typeface="Calibri"/>
                <a:cs typeface="Calibri"/>
                <a:sym typeface="Calibri"/>
              </a:rPr>
              <a:t>This initiative, conducted in partnership with the Seoul Urban Solutions Agency (SUSA) and accessible to finalists of the Prize, presents a distinctive opportunity to execute a smart city project, and encompasses support for conducting pre-feasibility studies.</a:t>
            </a:r>
            <a:endParaRPr b="1" sz="1500">
              <a:latin typeface="Calibri"/>
              <a:ea typeface="Calibri"/>
              <a:cs typeface="Calibri"/>
              <a:sym typeface="Calibri"/>
            </a:endParaRPr>
          </a:p>
        </p:txBody>
      </p:sp>
      <p:pic>
        <p:nvPicPr>
          <p:cNvPr id="330" name="Google Shape;330;g2ef0f56bdec_3_256"/>
          <p:cNvPicPr preferRelativeResize="0"/>
          <p:nvPr/>
        </p:nvPicPr>
        <p:blipFill>
          <a:blip r:embed="rId6">
            <a:alphaModFix/>
          </a:blip>
          <a:stretch>
            <a:fillRect/>
          </a:stretch>
        </p:blipFill>
        <p:spPr>
          <a:xfrm>
            <a:off x="824175" y="2598491"/>
            <a:ext cx="1085850" cy="742950"/>
          </a:xfrm>
          <a:prstGeom prst="rect">
            <a:avLst/>
          </a:prstGeom>
          <a:noFill/>
          <a:ln>
            <a:noFill/>
          </a:ln>
        </p:spPr>
      </p:pic>
      <p:pic>
        <p:nvPicPr>
          <p:cNvPr id="331" name="Google Shape;331;g2ef0f56bdec_3_256"/>
          <p:cNvPicPr preferRelativeResize="0"/>
          <p:nvPr/>
        </p:nvPicPr>
        <p:blipFill rotWithShape="1">
          <a:blip r:embed="rId7">
            <a:alphaModFix/>
          </a:blip>
          <a:srcRect b="0" l="0" r="0" t="0"/>
          <a:stretch/>
        </p:blipFill>
        <p:spPr>
          <a:xfrm>
            <a:off x="5026276" y="5221200"/>
            <a:ext cx="2138547" cy="1425698"/>
          </a:xfrm>
          <a:prstGeom prst="rect">
            <a:avLst/>
          </a:prstGeom>
          <a:noFill/>
          <a:ln>
            <a:noFill/>
          </a:ln>
          <a:effectLst>
            <a:outerShdw blurRad="50800" rotWithShape="0" algn="tl" dir="2700000" dist="38100">
              <a:srgbClr val="000000">
                <a:alpha val="40000"/>
              </a:srgbClr>
            </a:outerShdw>
          </a:effectLst>
        </p:spPr>
      </p:pic>
      <p:pic>
        <p:nvPicPr>
          <p:cNvPr id="332" name="Google Shape;332;g2ef0f56bdec_3_256"/>
          <p:cNvPicPr preferRelativeResize="0"/>
          <p:nvPr/>
        </p:nvPicPr>
        <p:blipFill rotWithShape="1">
          <a:blip r:embed="rId8">
            <a:alphaModFix/>
          </a:blip>
          <a:srcRect b="0" l="0" r="0" t="0"/>
          <a:stretch/>
        </p:blipFill>
        <p:spPr>
          <a:xfrm>
            <a:off x="7263649" y="5221199"/>
            <a:ext cx="2138547" cy="1425698"/>
          </a:xfrm>
          <a:prstGeom prst="rect">
            <a:avLst/>
          </a:prstGeom>
          <a:noFill/>
          <a:ln>
            <a:noFill/>
          </a:ln>
          <a:effectLst>
            <a:outerShdw blurRad="50800" rotWithShape="0" algn="tl" dir="2700000" dist="38100">
              <a:srgbClr val="000000">
                <a:alpha val="40000"/>
              </a:srgbClr>
            </a:outerShdw>
          </a:effectLst>
        </p:spPr>
      </p:pic>
      <p:pic>
        <p:nvPicPr>
          <p:cNvPr id="333" name="Google Shape;333;g2ef0f56bdec_3_256"/>
          <p:cNvPicPr preferRelativeResize="0"/>
          <p:nvPr/>
        </p:nvPicPr>
        <p:blipFill rotWithShape="1">
          <a:blip r:embed="rId9">
            <a:alphaModFix/>
          </a:blip>
          <a:srcRect b="0" l="0" r="0" t="0"/>
          <a:stretch/>
        </p:blipFill>
        <p:spPr>
          <a:xfrm>
            <a:off x="9501029" y="5221199"/>
            <a:ext cx="1977268" cy="148297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7" name="Shape 337"/>
        <p:cNvGrpSpPr/>
        <p:nvPr/>
      </p:nvGrpSpPr>
      <p:grpSpPr>
        <a:xfrm>
          <a:off x="0" y="0"/>
          <a:ext cx="0" cy="0"/>
          <a:chOff x="0" y="0"/>
          <a:chExt cx="0" cy="0"/>
        </a:xfrm>
      </p:grpSpPr>
      <p:sp>
        <p:nvSpPr>
          <p:cNvPr id="338" name="Google Shape;338;g2ef0f56bdec_3_261"/>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About WeGO </a:t>
            </a:r>
            <a:endParaRPr>
              <a:solidFill>
                <a:schemeClr val="dk1"/>
              </a:solidFill>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WeGO Activities 2024</a:t>
            </a:r>
            <a:r>
              <a:rPr lang="en-US" sz="2000">
                <a:solidFill>
                  <a:srgbClr val="15A6D2"/>
                </a:solidFill>
                <a:latin typeface="Poppins Medium"/>
                <a:ea typeface="Poppins Medium"/>
                <a:cs typeface="Poppins Medium"/>
                <a:sym typeface="Poppins Medium"/>
              </a:rPr>
              <a:t> -  Project Implementation &amp; Matchmaking</a:t>
            </a:r>
            <a:endParaRPr>
              <a:solidFill>
                <a:srgbClr val="8CC640"/>
              </a:solidFill>
              <a:latin typeface="Poppins Medium"/>
              <a:ea typeface="Poppins Medium"/>
              <a:cs typeface="Poppins Medium"/>
              <a:sym typeface="Poppins Medium"/>
            </a:endParaRPr>
          </a:p>
        </p:txBody>
      </p:sp>
      <p:sp>
        <p:nvSpPr>
          <p:cNvPr id="339" name="Google Shape;339;g2ef0f56bdec_3_261"/>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3</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pic>
        <p:nvPicPr>
          <p:cNvPr id="340" name="Google Shape;340;g2ef0f56bdec_3_261"/>
          <p:cNvPicPr preferRelativeResize="0"/>
          <p:nvPr/>
        </p:nvPicPr>
        <p:blipFill rotWithShape="1">
          <a:blip r:embed="rId4">
            <a:alphaModFix amt="90000"/>
          </a:blip>
          <a:srcRect b="0" l="0" r="0" t="0"/>
          <a:stretch/>
        </p:blipFill>
        <p:spPr>
          <a:xfrm>
            <a:off x="11580075" y="1645296"/>
            <a:ext cx="459518" cy="461262"/>
          </a:xfrm>
          <a:prstGeom prst="rect">
            <a:avLst/>
          </a:prstGeom>
          <a:noFill/>
          <a:ln>
            <a:noFill/>
          </a:ln>
        </p:spPr>
      </p:pic>
      <p:sp>
        <p:nvSpPr>
          <p:cNvPr id="341" name="Google Shape;341;g2ef0f56bdec_3_261"/>
          <p:cNvSpPr txBox="1"/>
          <p:nvPr/>
        </p:nvSpPr>
        <p:spPr>
          <a:xfrm>
            <a:off x="824779" y="2406066"/>
            <a:ext cx="9770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000000"/>
                </a:solidFill>
                <a:latin typeface="Arial"/>
                <a:ea typeface="Arial"/>
                <a:cs typeface="Arial"/>
                <a:sym typeface="Arial"/>
              </a:rPr>
              <a:t>PROJECT IMPLEMENTATION - Feasibility Studies and Project Implementation </a:t>
            </a:r>
            <a:endParaRPr b="0" i="0" sz="1800" u="none" cap="none" strike="noStrike">
              <a:solidFill>
                <a:srgbClr val="000000"/>
              </a:solidFill>
              <a:latin typeface="Arial"/>
              <a:ea typeface="Arial"/>
              <a:cs typeface="Arial"/>
              <a:sym typeface="Arial"/>
            </a:endParaRPr>
          </a:p>
        </p:txBody>
      </p:sp>
      <p:sp>
        <p:nvSpPr>
          <p:cNvPr id="342" name="Google Shape;342;g2ef0f56bdec_3_261"/>
          <p:cNvSpPr txBox="1"/>
          <p:nvPr/>
        </p:nvSpPr>
        <p:spPr>
          <a:xfrm>
            <a:off x="824774" y="2823193"/>
            <a:ext cx="9770100" cy="38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US" sz="1300" u="none" cap="none" strike="noStrike">
                <a:solidFill>
                  <a:srgbClr val="000000"/>
                </a:solidFill>
                <a:latin typeface="Arial"/>
                <a:ea typeface="Arial"/>
                <a:cs typeface="Arial"/>
                <a:sym typeface="Arial"/>
              </a:rPr>
              <a:t>Some of the latest Feasibility Studies carried by WeGO include:</a:t>
            </a:r>
            <a:endParaRPr b="0" i="0" sz="1300" u="none" cap="none" strike="noStrike">
              <a:solidFill>
                <a:srgbClr val="000000"/>
              </a:solidFill>
              <a:latin typeface="Arial"/>
              <a:ea typeface="Arial"/>
              <a:cs typeface="Arial"/>
              <a:sym typeface="Arial"/>
            </a:endParaRPr>
          </a:p>
        </p:txBody>
      </p:sp>
      <p:sp>
        <p:nvSpPr>
          <p:cNvPr id="343" name="Google Shape;343;g2ef0f56bdec_3_261"/>
          <p:cNvSpPr txBox="1"/>
          <p:nvPr/>
        </p:nvSpPr>
        <p:spPr>
          <a:xfrm>
            <a:off x="528250" y="3255925"/>
            <a:ext cx="8619300" cy="17931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5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2023 - Baguio, Philippines - GIS Map-based AI Heterogeneous Data Convergence  City Management System</a:t>
            </a:r>
            <a:endParaRPr b="0" i="0" sz="1300" u="none" cap="none" strike="noStrike">
              <a:solidFill>
                <a:srgbClr val="000000"/>
              </a:solidFill>
              <a:latin typeface="Arial"/>
              <a:ea typeface="Arial"/>
              <a:cs typeface="Arial"/>
              <a:sym typeface="Arial"/>
            </a:endParaRPr>
          </a:p>
          <a:p>
            <a:pPr indent="-279400" lvl="0" marL="285750" marR="0" rtl="0" algn="l">
              <a:lnSpc>
                <a:spcPct val="15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2022- Lima, Peru - WeGO-NIA Feasibility Study for “Lima Smart Tourist Destination” </a:t>
            </a:r>
            <a:endParaRPr b="0" i="0" sz="1300" u="none" cap="none" strike="noStrike">
              <a:solidFill>
                <a:srgbClr val="000000"/>
              </a:solidFill>
              <a:latin typeface="Arial"/>
              <a:ea typeface="Arial"/>
              <a:cs typeface="Arial"/>
              <a:sym typeface="Arial"/>
            </a:endParaRPr>
          </a:p>
          <a:p>
            <a:pPr indent="-279400" lvl="0" marL="285750" marR="0" rtl="0" algn="l">
              <a:lnSpc>
                <a:spcPct val="15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2019- Kampala, Uganda  -  The Unified Smart Parking Platform </a:t>
            </a:r>
            <a:endParaRPr b="0" i="0" sz="1300" u="none" cap="none" strike="noStrike">
              <a:solidFill>
                <a:srgbClr val="000000"/>
              </a:solidFill>
              <a:latin typeface="Arial"/>
              <a:ea typeface="Arial"/>
              <a:cs typeface="Arial"/>
              <a:sym typeface="Arial"/>
            </a:endParaRPr>
          </a:p>
          <a:p>
            <a:pPr indent="-279400" lvl="0" marL="285750" marR="0" rtl="0" algn="l">
              <a:lnSpc>
                <a:spcPct val="15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2018- Da Nang, Vietnam - Data Analytics for Smart Traffic  </a:t>
            </a:r>
            <a:endParaRPr b="0" i="0" sz="1300" u="none" cap="none" strike="noStrike">
              <a:solidFill>
                <a:srgbClr val="000000"/>
              </a:solidFill>
              <a:latin typeface="Arial"/>
              <a:ea typeface="Arial"/>
              <a:cs typeface="Arial"/>
              <a:sym typeface="Arial"/>
            </a:endParaRPr>
          </a:p>
          <a:p>
            <a:pPr indent="-279400" lvl="0" marL="285750" marR="0" rtl="0" algn="l">
              <a:lnSpc>
                <a:spcPct val="15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2017- La Marsa, Tunisia - Smart Waste Management System</a:t>
            </a:r>
            <a:endParaRPr b="0" i="0" sz="1300" u="none" cap="none" strike="noStrike">
              <a:solidFill>
                <a:srgbClr val="000000"/>
              </a:solidFill>
              <a:latin typeface="Arial"/>
              <a:ea typeface="Arial"/>
              <a:cs typeface="Arial"/>
              <a:sym typeface="Arial"/>
            </a:endParaRPr>
          </a:p>
          <a:p>
            <a:pPr indent="-279400" lvl="0" marL="285750" marR="0" rtl="0" algn="l">
              <a:lnSpc>
                <a:spcPct val="15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2016- Seberang Perai, Malaysia - Smart Street Lamp &amp; Traffic Light Monitoring System</a:t>
            </a:r>
            <a:endParaRPr b="0" i="0" sz="1300" u="none" cap="none" strike="noStrike">
              <a:solidFill>
                <a:srgbClr val="000000"/>
              </a:solidFill>
              <a:latin typeface="Arial"/>
              <a:ea typeface="Arial"/>
              <a:cs typeface="Arial"/>
              <a:sym typeface="Arial"/>
            </a:endParaRPr>
          </a:p>
        </p:txBody>
      </p:sp>
      <p:sp>
        <p:nvSpPr>
          <p:cNvPr id="344" name="Google Shape;344;g2ef0f56bdec_3_261"/>
          <p:cNvSpPr txBox="1"/>
          <p:nvPr/>
        </p:nvSpPr>
        <p:spPr>
          <a:xfrm>
            <a:off x="824779" y="2119955"/>
            <a:ext cx="16446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1" lang="en-US" sz="1600" u="none" cap="none" strike="noStrike">
                <a:solidFill>
                  <a:srgbClr val="8CC640"/>
                </a:solidFill>
                <a:latin typeface="Arial"/>
                <a:ea typeface="Arial"/>
                <a:cs typeface="Arial"/>
                <a:sym typeface="Arial"/>
              </a:rPr>
              <a:t>Year-round </a:t>
            </a:r>
            <a:endParaRPr b="0" i="0" sz="1400" u="none" cap="none" strike="noStrike">
              <a:solidFill>
                <a:srgbClr val="000000"/>
              </a:solidFill>
              <a:latin typeface="Arial"/>
              <a:ea typeface="Arial"/>
              <a:cs typeface="Arial"/>
              <a:sym typeface="Arial"/>
            </a:endParaRPr>
          </a:p>
        </p:txBody>
      </p:sp>
      <p:pic>
        <p:nvPicPr>
          <p:cNvPr id="345" name="Google Shape;345;g2ef0f56bdec_3_261"/>
          <p:cNvPicPr preferRelativeResize="0"/>
          <p:nvPr/>
        </p:nvPicPr>
        <p:blipFill rotWithShape="1">
          <a:blip r:embed="rId5">
            <a:alphaModFix/>
          </a:blip>
          <a:srcRect b="0" l="4543" r="0" t="26400"/>
          <a:stretch/>
        </p:blipFill>
        <p:spPr>
          <a:xfrm>
            <a:off x="646547" y="5125225"/>
            <a:ext cx="2524928" cy="1621476"/>
          </a:xfrm>
          <a:prstGeom prst="rect">
            <a:avLst/>
          </a:prstGeom>
          <a:noFill/>
          <a:ln>
            <a:noFill/>
          </a:ln>
        </p:spPr>
      </p:pic>
      <p:pic>
        <p:nvPicPr>
          <p:cNvPr id="346" name="Google Shape;346;g2ef0f56bdec_3_261"/>
          <p:cNvPicPr preferRelativeResize="0"/>
          <p:nvPr/>
        </p:nvPicPr>
        <p:blipFill rotWithShape="1">
          <a:blip r:embed="rId6">
            <a:alphaModFix/>
          </a:blip>
          <a:srcRect b="0" l="0" r="0" t="0"/>
          <a:stretch/>
        </p:blipFill>
        <p:spPr>
          <a:xfrm>
            <a:off x="3247826" y="5125225"/>
            <a:ext cx="2156150" cy="1621482"/>
          </a:xfrm>
          <a:prstGeom prst="rect">
            <a:avLst/>
          </a:prstGeom>
          <a:noFill/>
          <a:ln>
            <a:noFill/>
          </a:ln>
        </p:spPr>
      </p:pic>
      <p:pic>
        <p:nvPicPr>
          <p:cNvPr id="347" name="Google Shape;347;g2ef0f56bdec_3_261"/>
          <p:cNvPicPr preferRelativeResize="0"/>
          <p:nvPr/>
        </p:nvPicPr>
        <p:blipFill rotWithShape="1">
          <a:blip r:embed="rId7">
            <a:alphaModFix/>
          </a:blip>
          <a:srcRect b="0" l="0" r="0" t="0"/>
          <a:stretch/>
        </p:blipFill>
        <p:spPr>
          <a:xfrm>
            <a:off x="5480325" y="5125225"/>
            <a:ext cx="2902440" cy="1633625"/>
          </a:xfrm>
          <a:prstGeom prst="rect">
            <a:avLst/>
          </a:prstGeom>
          <a:noFill/>
          <a:ln>
            <a:noFill/>
          </a:ln>
        </p:spPr>
      </p:pic>
      <p:pic>
        <p:nvPicPr>
          <p:cNvPr id="348" name="Google Shape;348;g2ef0f56bdec_3_261"/>
          <p:cNvPicPr preferRelativeResize="0"/>
          <p:nvPr/>
        </p:nvPicPr>
        <p:blipFill rotWithShape="1">
          <a:blip r:embed="rId8">
            <a:alphaModFix/>
          </a:blip>
          <a:srcRect b="0" l="0" r="0" t="0"/>
          <a:stretch/>
        </p:blipFill>
        <p:spPr>
          <a:xfrm>
            <a:off x="8459126" y="5125225"/>
            <a:ext cx="3289702" cy="1633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2" name="Shape 352"/>
        <p:cNvGrpSpPr/>
        <p:nvPr/>
      </p:nvGrpSpPr>
      <p:grpSpPr>
        <a:xfrm>
          <a:off x="0" y="0"/>
          <a:ext cx="0" cy="0"/>
          <a:chOff x="0" y="0"/>
          <a:chExt cx="0" cy="0"/>
        </a:xfrm>
      </p:grpSpPr>
      <p:sp>
        <p:nvSpPr>
          <p:cNvPr id="353" name="Google Shape;353;g2ef0f56bdec_3_266"/>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About WeGO </a:t>
            </a:r>
            <a:endParaRPr>
              <a:solidFill>
                <a:schemeClr val="dk1"/>
              </a:solidFill>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WeGO Activities 2024</a:t>
            </a:r>
            <a:r>
              <a:rPr lang="en-US" sz="2000">
                <a:solidFill>
                  <a:srgbClr val="15A6D2"/>
                </a:solidFill>
                <a:latin typeface="Poppins Medium"/>
                <a:ea typeface="Poppins Medium"/>
                <a:cs typeface="Poppins Medium"/>
                <a:sym typeface="Poppins Medium"/>
              </a:rPr>
              <a:t> - Capacity Building</a:t>
            </a:r>
            <a:endParaRPr>
              <a:solidFill>
                <a:srgbClr val="8CC640"/>
              </a:solidFill>
              <a:latin typeface="Poppins Medium"/>
              <a:ea typeface="Poppins Medium"/>
              <a:cs typeface="Poppins Medium"/>
              <a:sym typeface="Poppins Medium"/>
            </a:endParaRPr>
          </a:p>
        </p:txBody>
      </p:sp>
      <p:sp>
        <p:nvSpPr>
          <p:cNvPr id="354" name="Google Shape;354;g2ef0f56bdec_3_266"/>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3</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pic>
        <p:nvPicPr>
          <p:cNvPr id="355" name="Google Shape;355;g2ef0f56bdec_3_266"/>
          <p:cNvPicPr preferRelativeResize="0"/>
          <p:nvPr/>
        </p:nvPicPr>
        <p:blipFill rotWithShape="1">
          <a:blip r:embed="rId4">
            <a:alphaModFix amt="90000"/>
          </a:blip>
          <a:srcRect b="0" l="0" r="0" t="0"/>
          <a:stretch/>
        </p:blipFill>
        <p:spPr>
          <a:xfrm>
            <a:off x="11580075" y="1645296"/>
            <a:ext cx="459518" cy="461262"/>
          </a:xfrm>
          <a:prstGeom prst="rect">
            <a:avLst/>
          </a:prstGeom>
          <a:noFill/>
          <a:ln>
            <a:noFill/>
          </a:ln>
        </p:spPr>
      </p:pic>
      <p:sp>
        <p:nvSpPr>
          <p:cNvPr id="356" name="Google Shape;356;g2ef0f56bdec_3_266"/>
          <p:cNvSpPr txBox="1"/>
          <p:nvPr/>
        </p:nvSpPr>
        <p:spPr>
          <a:xfrm>
            <a:off x="2279950" y="5707000"/>
            <a:ext cx="5841900" cy="954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500"/>
              <a:buFont typeface="Calibri"/>
              <a:buNone/>
            </a:pPr>
            <a:r>
              <a:rPr b="0" i="0" lang="en-US" u="none" cap="none" strike="noStrike">
                <a:solidFill>
                  <a:srgbClr val="000000"/>
                </a:solidFill>
                <a:latin typeface="Calibri"/>
                <a:ea typeface="Calibri"/>
                <a:cs typeface="Calibri"/>
                <a:sym typeface="Calibri"/>
              </a:rPr>
              <a:t>Organized since 2014, the training incorporates lectures and technical tours on smart city initiatives successfully adopted throughout Chengdu. An offline program in Chengdu will be planned if the pandemic situation is getting better. Otherwise, an online program most likely will take place.   </a:t>
            </a:r>
            <a:endParaRPr b="0" i="0" u="none" cap="none" strike="noStrike">
              <a:solidFill>
                <a:srgbClr val="000000"/>
              </a:solidFill>
              <a:latin typeface="Calibri"/>
              <a:ea typeface="Calibri"/>
              <a:cs typeface="Calibri"/>
              <a:sym typeface="Calibri"/>
            </a:endParaRPr>
          </a:p>
        </p:txBody>
      </p:sp>
      <p:sp>
        <p:nvSpPr>
          <p:cNvPr id="357" name="Google Shape;357;g2ef0f56bdec_3_266"/>
          <p:cNvSpPr txBox="1"/>
          <p:nvPr/>
        </p:nvSpPr>
        <p:spPr>
          <a:xfrm>
            <a:off x="2292253" y="4096488"/>
            <a:ext cx="5469600" cy="799200"/>
          </a:xfrm>
          <a:prstGeom prst="rect">
            <a:avLst/>
          </a:prstGeom>
          <a:noFill/>
          <a:ln>
            <a:noFill/>
          </a:ln>
        </p:spPr>
        <p:txBody>
          <a:bodyPr anchorCtr="0" anchor="t" bIns="45700" lIns="91425" spcFirstLastPara="1" rIns="91425" wrap="square" tIns="45700">
            <a:spAutoFit/>
          </a:bodyPr>
          <a:lstStyle/>
          <a:p>
            <a:pPr indent="0" lvl="0" marL="0" marR="0" rtl="0" algn="l">
              <a:lnSpc>
                <a:spcPct val="114000"/>
              </a:lnSpc>
              <a:spcBef>
                <a:spcPts val="0"/>
              </a:spcBef>
              <a:spcAft>
                <a:spcPts val="0"/>
              </a:spcAft>
              <a:buClr>
                <a:srgbClr val="000000"/>
              </a:buClr>
              <a:buSzPts val="1500"/>
              <a:buFont typeface="Calibri"/>
              <a:buNone/>
            </a:pPr>
            <a:r>
              <a:rPr b="0" i="0" lang="en-US" u="none" cap="none" strike="noStrike">
                <a:solidFill>
                  <a:srgbClr val="000000"/>
                </a:solidFill>
                <a:latin typeface="Calibri"/>
                <a:ea typeface="Calibri"/>
                <a:cs typeface="Calibri"/>
                <a:sym typeface="Calibri"/>
              </a:rPr>
              <a:t>Finalists from the Seoul Smart City Prize will get the opportunity to receive a 4-week online and offline training program through a series of virtual live lectures and smart city tours in Seoul. </a:t>
            </a:r>
            <a:endParaRPr b="0" i="0" sz="1200" u="none" cap="none" strike="noStrike">
              <a:solidFill>
                <a:srgbClr val="000000"/>
              </a:solidFill>
              <a:latin typeface="Open Sans Light"/>
              <a:ea typeface="Open Sans Light"/>
              <a:cs typeface="Open Sans Light"/>
              <a:sym typeface="Open Sans Light"/>
            </a:endParaRPr>
          </a:p>
        </p:txBody>
      </p:sp>
      <p:sp>
        <p:nvSpPr>
          <p:cNvPr id="358" name="Google Shape;358;g2ef0f56bdec_3_266"/>
          <p:cNvSpPr txBox="1"/>
          <p:nvPr/>
        </p:nvSpPr>
        <p:spPr>
          <a:xfrm>
            <a:off x="2292242" y="2789688"/>
            <a:ext cx="5350800" cy="5232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500"/>
              <a:buFont typeface="Calibri"/>
              <a:buNone/>
            </a:pPr>
            <a:r>
              <a:rPr b="0" i="0" lang="en-US" u="none" cap="none" strike="noStrike">
                <a:solidFill>
                  <a:srgbClr val="000000"/>
                </a:solidFill>
                <a:latin typeface="Calibri"/>
                <a:ea typeface="Calibri"/>
                <a:cs typeface="Calibri"/>
                <a:sym typeface="Calibri"/>
              </a:rPr>
              <a:t>Annual workshop to provide capacity building for government officials working in the fields of ICT and other smart city related areas.</a:t>
            </a:r>
            <a:endParaRPr b="0" i="0" sz="1000" u="none" cap="none" strike="noStrike">
              <a:solidFill>
                <a:srgbClr val="000000"/>
              </a:solidFill>
              <a:latin typeface="Calibri"/>
              <a:ea typeface="Calibri"/>
              <a:cs typeface="Calibri"/>
              <a:sym typeface="Calibri"/>
            </a:endParaRPr>
          </a:p>
        </p:txBody>
      </p:sp>
      <p:sp>
        <p:nvSpPr>
          <p:cNvPr id="359" name="Google Shape;359;g2ef0f56bdec_3_266"/>
          <p:cNvSpPr txBox="1"/>
          <p:nvPr/>
        </p:nvSpPr>
        <p:spPr>
          <a:xfrm>
            <a:off x="2286273" y="5071342"/>
            <a:ext cx="6946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Open Sans"/>
              <a:buNone/>
            </a:pPr>
            <a:r>
              <a:rPr b="1" i="0" lang="en-US" u="none" cap="none" strike="noStrike">
                <a:solidFill>
                  <a:srgbClr val="0C165A"/>
                </a:solidFill>
                <a:latin typeface="Open Sans"/>
                <a:ea typeface="Open Sans"/>
                <a:cs typeface="Open Sans"/>
                <a:sym typeface="Open Sans"/>
              </a:rPr>
              <a:t>WeGO East Asia Regional Office Smart City Training Program</a:t>
            </a:r>
            <a:endParaRPr b="1" i="0" sz="1200" u="none" cap="none" strike="noStrike">
              <a:solidFill>
                <a:srgbClr val="0C165A"/>
              </a:solidFill>
              <a:latin typeface="Open Sans"/>
              <a:ea typeface="Open Sans"/>
              <a:cs typeface="Open Sans"/>
              <a:sym typeface="Open Sans"/>
            </a:endParaRPr>
          </a:p>
        </p:txBody>
      </p:sp>
      <p:sp>
        <p:nvSpPr>
          <p:cNvPr id="360" name="Google Shape;360;g2ef0f56bdec_3_266"/>
          <p:cNvSpPr txBox="1"/>
          <p:nvPr/>
        </p:nvSpPr>
        <p:spPr>
          <a:xfrm>
            <a:off x="2262234" y="3466630"/>
            <a:ext cx="61440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Open Sans"/>
              <a:buNone/>
            </a:pPr>
            <a:r>
              <a:rPr b="1" i="0" lang="en-US" sz="1600" u="none" cap="none" strike="noStrike">
                <a:solidFill>
                  <a:srgbClr val="0C165A"/>
                </a:solidFill>
                <a:latin typeface="Open Sans"/>
                <a:ea typeface="Open Sans"/>
                <a:cs typeface="Open Sans"/>
                <a:sym typeface="Open Sans"/>
              </a:rPr>
              <a:t>WeGO Smart Sustainable Cities Training Program</a:t>
            </a:r>
            <a:endParaRPr b="1" i="0" sz="1600" u="none" cap="none" strike="noStrike">
              <a:solidFill>
                <a:srgbClr val="0C165A"/>
              </a:solidFill>
              <a:latin typeface="Open Sans"/>
              <a:ea typeface="Open Sans"/>
              <a:cs typeface="Open Sans"/>
              <a:sym typeface="Open Sans"/>
            </a:endParaRPr>
          </a:p>
        </p:txBody>
      </p:sp>
      <p:sp>
        <p:nvSpPr>
          <p:cNvPr id="361" name="Google Shape;361;g2ef0f56bdec_3_266"/>
          <p:cNvSpPr txBox="1"/>
          <p:nvPr/>
        </p:nvSpPr>
        <p:spPr>
          <a:xfrm>
            <a:off x="2261470" y="2216875"/>
            <a:ext cx="6145500" cy="369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Open Sans"/>
              <a:buNone/>
            </a:pPr>
            <a:r>
              <a:rPr b="1" i="0" lang="en-US" sz="1600" u="none" cap="none" strike="noStrike">
                <a:solidFill>
                  <a:srgbClr val="0C165A"/>
                </a:solidFill>
                <a:latin typeface="Open Sans"/>
                <a:ea typeface="Open Sans"/>
                <a:cs typeface="Open Sans"/>
                <a:sym typeface="Open Sans"/>
              </a:rPr>
              <a:t>WeGO-NIA</a:t>
            </a:r>
            <a:r>
              <a:rPr b="1" i="0" lang="en-US" sz="1800" u="none" cap="none" strike="noStrike">
                <a:solidFill>
                  <a:srgbClr val="0C165A"/>
                </a:solidFill>
                <a:latin typeface="Open Sans"/>
                <a:ea typeface="Open Sans"/>
                <a:cs typeface="Open Sans"/>
                <a:sym typeface="Open Sans"/>
              </a:rPr>
              <a:t> </a:t>
            </a:r>
            <a:r>
              <a:rPr b="1" i="0" lang="en-US" sz="1600" u="none" cap="none" strike="noStrike">
                <a:solidFill>
                  <a:srgbClr val="0C165A"/>
                </a:solidFill>
                <a:latin typeface="Open Sans"/>
                <a:ea typeface="Open Sans"/>
                <a:cs typeface="Open Sans"/>
                <a:sym typeface="Open Sans"/>
              </a:rPr>
              <a:t>Joint Workshop</a:t>
            </a:r>
            <a:endParaRPr b="1" i="0" sz="1600" u="none" cap="none" strike="noStrike">
              <a:solidFill>
                <a:srgbClr val="0C165A"/>
              </a:solidFill>
              <a:latin typeface="Open Sans"/>
              <a:ea typeface="Open Sans"/>
              <a:cs typeface="Open Sans"/>
              <a:sym typeface="Open Sans"/>
            </a:endParaRPr>
          </a:p>
        </p:txBody>
      </p:sp>
      <p:pic>
        <p:nvPicPr>
          <p:cNvPr descr="Картинки по запросу &quot;chengdu logo city&quot;&quot;" id="362" name="Google Shape;362;g2ef0f56bdec_3_266"/>
          <p:cNvPicPr preferRelativeResize="0"/>
          <p:nvPr/>
        </p:nvPicPr>
        <p:blipFill rotWithShape="1">
          <a:blip r:embed="rId5">
            <a:alphaModFix/>
          </a:blip>
          <a:srcRect b="0" l="0" r="0" t="0"/>
          <a:stretch/>
        </p:blipFill>
        <p:spPr>
          <a:xfrm>
            <a:off x="373648" y="5410042"/>
            <a:ext cx="1852800" cy="741120"/>
          </a:xfrm>
          <a:prstGeom prst="rect">
            <a:avLst/>
          </a:prstGeom>
          <a:noFill/>
          <a:ln>
            <a:noFill/>
          </a:ln>
        </p:spPr>
      </p:pic>
      <p:pic>
        <p:nvPicPr>
          <p:cNvPr descr="Картинки по запросу &quot;shrdc&quot;&quot;" id="363" name="Google Shape;363;g2ef0f56bdec_3_266"/>
          <p:cNvPicPr preferRelativeResize="0"/>
          <p:nvPr/>
        </p:nvPicPr>
        <p:blipFill rotWithShape="1">
          <a:blip r:embed="rId6">
            <a:alphaModFix/>
          </a:blip>
          <a:srcRect b="0" l="0" r="0" t="0"/>
          <a:stretch/>
        </p:blipFill>
        <p:spPr>
          <a:xfrm>
            <a:off x="778745" y="3902061"/>
            <a:ext cx="1042596" cy="838247"/>
          </a:xfrm>
          <a:prstGeom prst="rect">
            <a:avLst/>
          </a:prstGeom>
          <a:noFill/>
          <a:ln>
            <a:noFill/>
          </a:ln>
        </p:spPr>
      </p:pic>
      <p:pic>
        <p:nvPicPr>
          <p:cNvPr id="364" name="Google Shape;364;g2ef0f56bdec_3_266"/>
          <p:cNvPicPr preferRelativeResize="0"/>
          <p:nvPr/>
        </p:nvPicPr>
        <p:blipFill rotWithShape="1">
          <a:blip r:embed="rId7">
            <a:alphaModFix/>
          </a:blip>
          <a:srcRect b="67078" l="7385" r="7137" t="3982"/>
          <a:stretch/>
        </p:blipFill>
        <p:spPr>
          <a:xfrm>
            <a:off x="839467" y="2388109"/>
            <a:ext cx="921127" cy="920391"/>
          </a:xfrm>
          <a:prstGeom prst="rect">
            <a:avLst/>
          </a:prstGeom>
          <a:noFill/>
          <a:ln>
            <a:noFill/>
          </a:ln>
        </p:spPr>
      </p:pic>
      <p:sp>
        <p:nvSpPr>
          <p:cNvPr id="365" name="Google Shape;365;g2ef0f56bdec_3_266"/>
          <p:cNvSpPr txBox="1"/>
          <p:nvPr/>
        </p:nvSpPr>
        <p:spPr>
          <a:xfrm>
            <a:off x="2279949" y="3707750"/>
            <a:ext cx="4971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800" u="none" cap="none" strike="noStrike">
                <a:solidFill>
                  <a:srgbClr val="1F939D"/>
                </a:solidFill>
                <a:latin typeface="Open Sans"/>
                <a:ea typeface="Open Sans"/>
                <a:cs typeface="Open Sans"/>
                <a:sym typeface="Open Sans"/>
                <a:extLst>
                  <a:ext uri="http://customooxmlschemas.google.com/">
                    <go:slidesCustomData xmlns:go="http://customooxmlschemas.google.com/" textRoundtripDataId="1"/>
                  </a:ext>
                </a:extLst>
              </a:rPr>
              <a:t>Online </a:t>
            </a:r>
            <a:r>
              <a:rPr lang="en-US" sz="1800">
                <a:solidFill>
                  <a:srgbClr val="1F939D"/>
                </a:solidFill>
                <a:latin typeface="Open Sans"/>
                <a:ea typeface="Open Sans"/>
                <a:cs typeface="Open Sans"/>
                <a:sym typeface="Open Sans"/>
              </a:rPr>
              <a:t>&amp; Offline </a:t>
            </a:r>
            <a:r>
              <a:rPr lang="en-US" sz="1800">
                <a:solidFill>
                  <a:srgbClr val="1F939D"/>
                </a:solidFill>
                <a:latin typeface="Open Sans"/>
                <a:ea typeface="Open Sans"/>
                <a:cs typeface="Open Sans"/>
                <a:sym typeface="Open Sans"/>
                <a:extLst>
                  <a:ext uri="http://customooxmlschemas.google.com/">
                    <go:slidesCustomData xmlns:go="http://customooxmlschemas.google.com/" textRoundtripDataId="2"/>
                  </a:ext>
                </a:extLst>
              </a:rPr>
              <a:t>Seoul, Korea l </a:t>
            </a:r>
            <a:r>
              <a:rPr b="0" i="0" lang="en-US" sz="1800" u="none" cap="none" strike="noStrike">
                <a:solidFill>
                  <a:srgbClr val="1F939D"/>
                </a:solidFill>
                <a:latin typeface="Open Sans"/>
                <a:ea typeface="Open Sans"/>
                <a:cs typeface="Open Sans"/>
                <a:sym typeface="Open Sans"/>
              </a:rPr>
              <a:t>Q4</a:t>
            </a:r>
            <a:endParaRPr b="0" i="0" sz="1800" u="none" cap="none" strike="noStrike">
              <a:solidFill>
                <a:srgbClr val="1F939D"/>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Arial"/>
              <a:buNone/>
            </a:pPr>
            <a:r>
              <a:t/>
            </a:r>
            <a:endParaRPr b="0" i="0" sz="1800" u="none" cap="none" strike="noStrike">
              <a:solidFill>
                <a:srgbClr val="1F939D"/>
              </a:solidFill>
              <a:latin typeface="Open Sans"/>
              <a:ea typeface="Open Sans"/>
              <a:cs typeface="Open Sans"/>
              <a:sym typeface="Open Sans"/>
            </a:endParaRPr>
          </a:p>
        </p:txBody>
      </p:sp>
      <p:sp>
        <p:nvSpPr>
          <p:cNvPr id="366" name="Google Shape;366;g2ef0f56bdec_3_266"/>
          <p:cNvSpPr txBox="1"/>
          <p:nvPr/>
        </p:nvSpPr>
        <p:spPr>
          <a:xfrm>
            <a:off x="2279948" y="2511238"/>
            <a:ext cx="2388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800" u="none" cap="none" strike="noStrike">
                <a:solidFill>
                  <a:srgbClr val="1F939D"/>
                </a:solidFill>
                <a:latin typeface="Open Sans"/>
                <a:ea typeface="Open Sans"/>
                <a:cs typeface="Open Sans"/>
                <a:sym typeface="Open Sans"/>
                <a:extLst>
                  <a:ext uri="http://customooxmlschemas.google.com/">
                    <go:slidesCustomData xmlns:go="http://customooxmlschemas.google.com/" textRoundtripDataId="3"/>
                  </a:ext>
                </a:extLst>
              </a:rPr>
              <a:t>S</a:t>
            </a:r>
            <a:r>
              <a:rPr lang="en-US" sz="1800">
                <a:solidFill>
                  <a:srgbClr val="1F939D"/>
                </a:solidFill>
                <a:latin typeface="Open Sans"/>
                <a:ea typeface="Open Sans"/>
                <a:cs typeface="Open Sans"/>
                <a:sym typeface="Open Sans"/>
                <a:extLst>
                  <a:ext uri="http://customooxmlschemas.google.com/">
                    <go:slidesCustomData xmlns:go="http://customooxmlschemas.google.com/" textRoundtripDataId="4"/>
                  </a:ext>
                </a:extLst>
              </a:rPr>
              <a:t>eoul, </a:t>
            </a:r>
            <a:r>
              <a:rPr b="0" i="0" lang="en-US" sz="1800" u="none" cap="none" strike="noStrike">
                <a:solidFill>
                  <a:srgbClr val="1F939D"/>
                </a:solidFill>
                <a:latin typeface="Open Sans"/>
                <a:ea typeface="Open Sans"/>
                <a:cs typeface="Open Sans"/>
                <a:sym typeface="Open Sans"/>
                <a:extLst>
                  <a:ext uri="http://customooxmlschemas.google.com/">
                    <go:slidesCustomData xmlns:go="http://customooxmlschemas.google.com/" textRoundtripDataId="5"/>
                  </a:ext>
                </a:extLst>
              </a:rPr>
              <a:t>Korea l Q3</a:t>
            </a:r>
            <a:endParaRPr b="0" i="0" sz="1800" u="none" cap="none" strike="noStrike">
              <a:solidFill>
                <a:srgbClr val="1F939D"/>
              </a:solidFill>
              <a:latin typeface="Open Sans"/>
              <a:ea typeface="Open Sans"/>
              <a:cs typeface="Open Sans"/>
              <a:sym typeface="Open Sans"/>
            </a:endParaRPr>
          </a:p>
        </p:txBody>
      </p:sp>
      <p:sp>
        <p:nvSpPr>
          <p:cNvPr id="367" name="Google Shape;367;g2ef0f56bdec_3_266"/>
          <p:cNvSpPr txBox="1"/>
          <p:nvPr/>
        </p:nvSpPr>
        <p:spPr>
          <a:xfrm>
            <a:off x="2286279" y="5337699"/>
            <a:ext cx="3063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800" u="none" cap="none" strike="noStrike">
                <a:solidFill>
                  <a:srgbClr val="1F939D"/>
                </a:solidFill>
                <a:latin typeface="Open Sans"/>
                <a:ea typeface="Open Sans"/>
                <a:cs typeface="Open Sans"/>
                <a:sym typeface="Open Sans"/>
              </a:rPr>
              <a:t>Chengdu, China l Q4</a:t>
            </a:r>
            <a:endParaRPr b="0" i="0" sz="1800" u="none" cap="none" strike="noStrike">
              <a:solidFill>
                <a:srgbClr val="1F939D"/>
              </a:solidFill>
              <a:latin typeface="Open Sans"/>
              <a:ea typeface="Open Sans"/>
              <a:cs typeface="Open Sans"/>
              <a:sym typeface="Open Sans"/>
            </a:endParaRPr>
          </a:p>
        </p:txBody>
      </p:sp>
      <p:pic>
        <p:nvPicPr>
          <p:cNvPr id="368" name="Google Shape;368;g2ef0f56bdec_3_266"/>
          <p:cNvPicPr preferRelativeResize="0"/>
          <p:nvPr/>
        </p:nvPicPr>
        <p:blipFill rotWithShape="1">
          <a:blip r:embed="rId8">
            <a:alphaModFix/>
          </a:blip>
          <a:srcRect b="0" l="0" r="0" t="0"/>
          <a:stretch/>
        </p:blipFill>
        <p:spPr>
          <a:xfrm>
            <a:off x="8324562" y="5071340"/>
            <a:ext cx="2981248" cy="1667416"/>
          </a:xfrm>
          <a:prstGeom prst="rect">
            <a:avLst/>
          </a:prstGeom>
          <a:noFill/>
          <a:ln>
            <a:noFill/>
          </a:ln>
        </p:spPr>
      </p:pic>
      <p:pic>
        <p:nvPicPr>
          <p:cNvPr id="369" name="Google Shape;369;g2ef0f56bdec_3_266"/>
          <p:cNvPicPr preferRelativeResize="0"/>
          <p:nvPr/>
        </p:nvPicPr>
        <p:blipFill rotWithShape="1">
          <a:blip r:embed="rId9">
            <a:alphaModFix/>
          </a:blip>
          <a:srcRect b="0" l="0" r="0" t="0"/>
          <a:stretch/>
        </p:blipFill>
        <p:spPr>
          <a:xfrm>
            <a:off x="8324550" y="1786000"/>
            <a:ext cx="2981249" cy="1466400"/>
          </a:xfrm>
          <a:prstGeom prst="rect">
            <a:avLst/>
          </a:prstGeom>
          <a:noFill/>
          <a:ln>
            <a:noFill/>
          </a:ln>
        </p:spPr>
      </p:pic>
      <p:pic>
        <p:nvPicPr>
          <p:cNvPr id="370" name="Google Shape;370;g2ef0f56bdec_3_266"/>
          <p:cNvPicPr preferRelativeResize="0"/>
          <p:nvPr/>
        </p:nvPicPr>
        <p:blipFill>
          <a:blip r:embed="rId10">
            <a:alphaModFix/>
          </a:blip>
          <a:stretch>
            <a:fillRect/>
          </a:stretch>
        </p:blipFill>
        <p:spPr>
          <a:xfrm>
            <a:off x="8324550" y="3303750"/>
            <a:ext cx="2981248" cy="17162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 name="Shape 91"/>
        <p:cNvGrpSpPr/>
        <p:nvPr/>
      </p:nvGrpSpPr>
      <p:grpSpPr>
        <a:xfrm>
          <a:off x="0" y="0"/>
          <a:ext cx="0" cy="0"/>
          <a:chOff x="0" y="0"/>
          <a:chExt cx="0" cy="0"/>
        </a:xfrm>
      </p:grpSpPr>
      <p:pic>
        <p:nvPicPr>
          <p:cNvPr id="92" name="Google Shape;92;p2"/>
          <p:cNvPicPr preferRelativeResize="0"/>
          <p:nvPr/>
        </p:nvPicPr>
        <p:blipFill rotWithShape="1">
          <a:blip r:embed="rId4">
            <a:alphaModFix/>
          </a:blip>
          <a:srcRect b="0" l="0" r="0" t="0"/>
          <a:stretch/>
        </p:blipFill>
        <p:spPr>
          <a:xfrm>
            <a:off x="8799550" y="2466597"/>
            <a:ext cx="3128576" cy="1242125"/>
          </a:xfrm>
          <a:prstGeom prst="rect">
            <a:avLst/>
          </a:prstGeom>
          <a:noFill/>
          <a:ln>
            <a:noFill/>
          </a:ln>
        </p:spPr>
      </p:pic>
      <p:sp>
        <p:nvSpPr>
          <p:cNvPr id="93" name="Google Shape;93;p2"/>
          <p:cNvSpPr txBox="1"/>
          <p:nvPr/>
        </p:nvSpPr>
        <p:spPr>
          <a:xfrm>
            <a:off x="155425" y="2026650"/>
            <a:ext cx="7800600" cy="2015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100"/>
              <a:buFont typeface="Arial"/>
              <a:buNone/>
            </a:pPr>
            <a:r>
              <a:rPr b="0" i="0" lang="en-US" u="none" cap="none" strike="noStrike">
                <a:solidFill>
                  <a:srgbClr val="222729"/>
                </a:solidFill>
                <a:latin typeface="Arial"/>
                <a:ea typeface="Arial"/>
                <a:cs typeface="Arial"/>
                <a:sym typeface="Arial"/>
              </a:rPr>
              <a:t>The World Smart Sustainable Cities Organization (WeGO), established by 50 founding members in 2010, is an international association of city and local governments, smart tech solution providers, and national and regional institutions committed to the transformation of cities into smart sustainable cities through facilitating public-private partnership (PPP).</a:t>
            </a:r>
            <a:endParaRPr b="0" i="0" u="none" cap="none" strike="noStrike">
              <a:solidFill>
                <a:srgbClr val="222729"/>
              </a:solidFill>
              <a:latin typeface="Arial"/>
              <a:ea typeface="Arial"/>
              <a:cs typeface="Arial"/>
              <a:sym typeface="Arial"/>
            </a:endParaRPr>
          </a:p>
          <a:p>
            <a:pPr indent="0" lvl="0" marL="0" marR="0" rtl="0" algn="just">
              <a:lnSpc>
                <a:spcPct val="115000"/>
              </a:lnSpc>
              <a:spcBef>
                <a:spcPts val="1000"/>
              </a:spcBef>
              <a:spcAft>
                <a:spcPts val="0"/>
              </a:spcAft>
              <a:buClr>
                <a:srgbClr val="000000"/>
              </a:buClr>
              <a:buSzPts val="1400"/>
              <a:buFont typeface="Arial"/>
              <a:buNone/>
            </a:pPr>
            <a:r>
              <a:rPr b="0" i="0" lang="en-US" u="none" cap="none" strike="noStrike">
                <a:solidFill>
                  <a:srgbClr val="222729"/>
                </a:solidFill>
                <a:latin typeface="Arial"/>
                <a:ea typeface="Arial"/>
                <a:cs typeface="Arial"/>
                <a:sym typeface="Arial"/>
              </a:rPr>
              <a:t>WeGO has more than 200 members around the world and serves as their international platform to improve the quality of life, innovate in the delivery of public services, and strengthen regional competitiveness.</a:t>
            </a:r>
            <a:endParaRPr b="0" i="0" u="none" cap="none" strike="noStrike">
              <a:solidFill>
                <a:srgbClr val="000000"/>
              </a:solidFill>
              <a:latin typeface="Calibri"/>
              <a:ea typeface="Calibri"/>
              <a:cs typeface="Calibri"/>
              <a:sym typeface="Calibri"/>
            </a:endParaRPr>
          </a:p>
        </p:txBody>
      </p:sp>
      <p:pic>
        <p:nvPicPr>
          <p:cNvPr id="94" name="Google Shape;94;p2"/>
          <p:cNvPicPr preferRelativeResize="0"/>
          <p:nvPr/>
        </p:nvPicPr>
        <p:blipFill>
          <a:blip r:embed="rId5">
            <a:alphaModFix/>
          </a:blip>
          <a:stretch>
            <a:fillRect/>
          </a:stretch>
        </p:blipFill>
        <p:spPr>
          <a:xfrm>
            <a:off x="0" y="4042050"/>
            <a:ext cx="3988500" cy="2815949"/>
          </a:xfrm>
          <a:prstGeom prst="rect">
            <a:avLst/>
          </a:prstGeom>
          <a:noFill/>
          <a:ln>
            <a:noFill/>
          </a:ln>
        </p:spPr>
      </p:pic>
      <p:pic>
        <p:nvPicPr>
          <p:cNvPr id="95" name="Google Shape;95;p2"/>
          <p:cNvPicPr preferRelativeResize="0"/>
          <p:nvPr/>
        </p:nvPicPr>
        <p:blipFill>
          <a:blip r:embed="rId6">
            <a:alphaModFix/>
          </a:blip>
          <a:stretch>
            <a:fillRect/>
          </a:stretch>
        </p:blipFill>
        <p:spPr>
          <a:xfrm>
            <a:off x="3925125" y="4042050"/>
            <a:ext cx="4365251" cy="2815951"/>
          </a:xfrm>
          <a:prstGeom prst="rect">
            <a:avLst/>
          </a:prstGeom>
          <a:noFill/>
          <a:ln>
            <a:noFill/>
          </a:ln>
        </p:spPr>
      </p:pic>
      <p:pic>
        <p:nvPicPr>
          <p:cNvPr id="96" name="Google Shape;96;p2"/>
          <p:cNvPicPr preferRelativeResize="0"/>
          <p:nvPr/>
        </p:nvPicPr>
        <p:blipFill>
          <a:blip r:embed="rId7">
            <a:alphaModFix/>
          </a:blip>
          <a:stretch>
            <a:fillRect/>
          </a:stretch>
        </p:blipFill>
        <p:spPr>
          <a:xfrm>
            <a:off x="8272725" y="4042050"/>
            <a:ext cx="3919273" cy="2815949"/>
          </a:xfrm>
          <a:prstGeom prst="rect">
            <a:avLst/>
          </a:prstGeom>
          <a:noFill/>
          <a:ln>
            <a:noFill/>
          </a:ln>
        </p:spPr>
      </p:pic>
      <p:sp>
        <p:nvSpPr>
          <p:cNvPr id="97" name="Google Shape;97;p2"/>
          <p:cNvSpPr txBox="1"/>
          <p:nvPr/>
        </p:nvSpPr>
        <p:spPr>
          <a:xfrm>
            <a:off x="780525" y="1456774"/>
            <a:ext cx="90921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488CB"/>
              </a:buClr>
              <a:buSzPts val="2800"/>
              <a:buFont typeface="Poppins Medium"/>
              <a:buNone/>
            </a:pPr>
            <a:r>
              <a:rPr b="0" i="0" lang="en-US" sz="1400" u="none" cap="none" strike="noStrike">
                <a:solidFill>
                  <a:srgbClr val="8CC640"/>
                </a:solidFill>
                <a:latin typeface="Poppins Medium"/>
                <a:ea typeface="Poppins Medium"/>
                <a:cs typeface="Poppins Medium"/>
                <a:sym typeface="Poppins Medium"/>
              </a:rPr>
              <a:t>About WeGO</a:t>
            </a:r>
            <a:endParaRPr b="0" i="0" sz="1400" u="none" cap="none" strike="noStrike">
              <a:solidFill>
                <a:srgbClr val="8CC640"/>
              </a:solidFill>
              <a:highlight>
                <a:srgbClr val="70AD47"/>
              </a:highlight>
              <a:latin typeface="Poppins Medium"/>
              <a:ea typeface="Poppins Medium"/>
              <a:cs typeface="Poppins Medium"/>
              <a:sym typeface="Poppins Medium"/>
            </a:endParaRPr>
          </a:p>
          <a:p>
            <a:pPr indent="0" lvl="0" marL="0" marR="0" rtl="0" algn="l">
              <a:lnSpc>
                <a:spcPct val="100000"/>
              </a:lnSpc>
              <a:spcBef>
                <a:spcPts val="0"/>
              </a:spcBef>
              <a:spcAft>
                <a:spcPts val="0"/>
              </a:spcAft>
              <a:buClr>
                <a:srgbClr val="1488CB"/>
              </a:buClr>
              <a:buSzPts val="2800"/>
              <a:buFont typeface="Poppins Medium"/>
              <a:buNone/>
            </a:pPr>
            <a:r>
              <a:rPr b="0" i="0" lang="en-US" sz="2000" u="none" cap="none" strike="noStrike">
                <a:solidFill>
                  <a:srgbClr val="15A6D2"/>
                </a:solidFill>
                <a:latin typeface="Poppins Medium"/>
                <a:ea typeface="Poppins Medium"/>
                <a:cs typeface="Poppins Medium"/>
                <a:sym typeface="Poppins Medium"/>
              </a:rPr>
              <a:t>Overview</a:t>
            </a:r>
            <a:r>
              <a:rPr b="0" i="0" lang="en-US" sz="2000" u="none" cap="none" strike="noStrike">
                <a:solidFill>
                  <a:srgbClr val="8CC640"/>
                </a:solidFill>
                <a:latin typeface="Poppins Medium"/>
                <a:ea typeface="Poppins Medium"/>
                <a:cs typeface="Poppins Medium"/>
                <a:sym typeface="Poppins Medium"/>
              </a:rPr>
              <a:t> </a:t>
            </a:r>
            <a:endParaRPr b="0" i="0" sz="2000" u="none" cap="none" strike="noStrike">
              <a:solidFill>
                <a:srgbClr val="8CC640"/>
              </a:solidFill>
              <a:latin typeface="Calibri"/>
              <a:ea typeface="Calibri"/>
              <a:cs typeface="Calibri"/>
              <a:sym typeface="Calibri"/>
            </a:endParaRPr>
          </a:p>
        </p:txBody>
      </p:sp>
      <p:sp>
        <p:nvSpPr>
          <p:cNvPr id="98" name="Google Shape;98;p2"/>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01 |</a:t>
            </a:r>
            <a:endParaRPr b="0" i="0" sz="1400" u="none" cap="none" strike="noStrike">
              <a:solidFill>
                <a:srgbClr val="8CC640"/>
              </a:solidFill>
              <a:latin typeface="Calibri"/>
              <a:ea typeface="Calibri"/>
              <a:cs typeface="Calibri"/>
              <a:sym typeface="Calibri"/>
            </a:endParaRPr>
          </a:p>
        </p:txBody>
      </p:sp>
      <p:pic>
        <p:nvPicPr>
          <p:cNvPr id="99" name="Google Shape;99;p2"/>
          <p:cNvPicPr preferRelativeResize="0"/>
          <p:nvPr/>
        </p:nvPicPr>
        <p:blipFill rotWithShape="1">
          <a:blip r:embed="rId8">
            <a:alphaModFix amt="90000"/>
          </a:blip>
          <a:srcRect b="0" l="0" r="0" t="0"/>
          <a:stretch/>
        </p:blipFill>
        <p:spPr>
          <a:xfrm>
            <a:off x="11580075" y="1645296"/>
            <a:ext cx="459518" cy="46126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4" name="Shape 374"/>
        <p:cNvGrpSpPr/>
        <p:nvPr/>
      </p:nvGrpSpPr>
      <p:grpSpPr>
        <a:xfrm>
          <a:off x="0" y="0"/>
          <a:ext cx="0" cy="0"/>
          <a:chOff x="0" y="0"/>
          <a:chExt cx="0" cy="0"/>
        </a:xfrm>
      </p:grpSpPr>
      <p:sp>
        <p:nvSpPr>
          <p:cNvPr id="375" name="Google Shape;375;g2ef0f56bdec_3_314"/>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3</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pic>
        <p:nvPicPr>
          <p:cNvPr id="376" name="Google Shape;376;g2ef0f56bdec_3_314"/>
          <p:cNvPicPr preferRelativeResize="0"/>
          <p:nvPr/>
        </p:nvPicPr>
        <p:blipFill rotWithShape="1">
          <a:blip r:embed="rId4">
            <a:alphaModFix amt="90000"/>
          </a:blip>
          <a:srcRect b="0" l="0" r="0" t="0"/>
          <a:stretch/>
        </p:blipFill>
        <p:spPr>
          <a:xfrm>
            <a:off x="11580075" y="1645296"/>
            <a:ext cx="459518" cy="461262"/>
          </a:xfrm>
          <a:prstGeom prst="rect">
            <a:avLst/>
          </a:prstGeom>
          <a:noFill/>
          <a:ln>
            <a:noFill/>
          </a:ln>
        </p:spPr>
      </p:pic>
      <p:sp>
        <p:nvSpPr>
          <p:cNvPr id="377" name="Google Shape;377;g2ef0f56bdec_3_314"/>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About WeGO </a:t>
            </a:r>
            <a:endParaRPr>
              <a:solidFill>
                <a:schemeClr val="dk1"/>
              </a:solidFill>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WeGO Activities 2024 - Capacity Building</a:t>
            </a:r>
            <a:endParaRPr>
              <a:solidFill>
                <a:srgbClr val="8CC640"/>
              </a:solidFill>
              <a:latin typeface="Poppins Medium"/>
              <a:ea typeface="Poppins Medium"/>
              <a:cs typeface="Poppins Medium"/>
              <a:sym typeface="Poppins Medium"/>
            </a:endParaRPr>
          </a:p>
        </p:txBody>
      </p:sp>
      <p:pic>
        <p:nvPicPr>
          <p:cNvPr id="378" name="Google Shape;378;g2ef0f56bdec_3_314"/>
          <p:cNvPicPr preferRelativeResize="0"/>
          <p:nvPr/>
        </p:nvPicPr>
        <p:blipFill rotWithShape="1">
          <a:blip r:embed="rId4">
            <a:alphaModFix amt="90000"/>
          </a:blip>
          <a:srcRect b="0" l="0" r="0" t="0"/>
          <a:stretch/>
        </p:blipFill>
        <p:spPr>
          <a:xfrm>
            <a:off x="11580075" y="1645296"/>
            <a:ext cx="459518" cy="461262"/>
          </a:xfrm>
          <a:prstGeom prst="rect">
            <a:avLst/>
          </a:prstGeom>
          <a:noFill/>
          <a:ln>
            <a:noFill/>
          </a:ln>
        </p:spPr>
      </p:pic>
      <p:pic>
        <p:nvPicPr>
          <p:cNvPr id="379" name="Google Shape;379;g2ef0f56bdec_3_314"/>
          <p:cNvPicPr preferRelativeResize="0"/>
          <p:nvPr/>
        </p:nvPicPr>
        <p:blipFill rotWithShape="1">
          <a:blip r:embed="rId5">
            <a:alphaModFix/>
          </a:blip>
          <a:srcRect b="0" l="0" r="0" t="0"/>
          <a:stretch/>
        </p:blipFill>
        <p:spPr>
          <a:xfrm>
            <a:off x="9929260" y="1583553"/>
            <a:ext cx="1476207" cy="584736"/>
          </a:xfrm>
          <a:prstGeom prst="rect">
            <a:avLst/>
          </a:prstGeom>
          <a:noFill/>
          <a:ln>
            <a:noFill/>
          </a:ln>
        </p:spPr>
      </p:pic>
      <p:sp>
        <p:nvSpPr>
          <p:cNvPr id="380" name="Google Shape;380;g2ef0f56bdec_3_314"/>
          <p:cNvSpPr/>
          <p:nvPr/>
        </p:nvSpPr>
        <p:spPr>
          <a:xfrm>
            <a:off x="1287200" y="3361000"/>
            <a:ext cx="4266300" cy="3424500"/>
          </a:xfrm>
          <a:prstGeom prst="rect">
            <a:avLst/>
          </a:prstGeom>
          <a:noFill/>
          <a:ln cap="flat" cmpd="sng" w="9525">
            <a:solidFill>
              <a:srgbClr val="1F939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81" name="Google Shape;381;g2ef0f56bdec_3_314"/>
          <p:cNvSpPr txBox="1"/>
          <p:nvPr/>
        </p:nvSpPr>
        <p:spPr>
          <a:xfrm>
            <a:off x="1410303" y="3545450"/>
            <a:ext cx="5469600" cy="1433100"/>
          </a:xfrm>
          <a:prstGeom prst="rect">
            <a:avLst/>
          </a:prstGeom>
          <a:noFill/>
          <a:ln>
            <a:noFill/>
          </a:ln>
        </p:spPr>
        <p:txBody>
          <a:bodyPr anchorCtr="0" anchor="t" bIns="45700" lIns="91425" spcFirstLastPara="1" rIns="91425" wrap="square" tIns="45700">
            <a:spAutoFit/>
          </a:bodyPr>
          <a:lstStyle/>
          <a:p>
            <a:pPr indent="0" lvl="0" marL="0" marR="0" rtl="0" algn="l">
              <a:lnSpc>
                <a:spcPct val="114000"/>
              </a:lnSpc>
              <a:spcBef>
                <a:spcPts val="0"/>
              </a:spcBef>
              <a:spcAft>
                <a:spcPts val="0"/>
              </a:spcAft>
              <a:buClr>
                <a:srgbClr val="000000"/>
              </a:buClr>
              <a:buSzPts val="1500"/>
              <a:buFont typeface="Calibri"/>
              <a:buNone/>
            </a:pPr>
            <a:r>
              <a:rPr b="1" i="0" lang="en-US" sz="1300" u="none" cap="none" strike="noStrike">
                <a:solidFill>
                  <a:srgbClr val="000000"/>
                </a:solidFill>
                <a:latin typeface="Open Sans"/>
                <a:ea typeface="Open Sans"/>
                <a:cs typeface="Open Sans"/>
                <a:sym typeface="Open Sans"/>
              </a:rPr>
              <a:t>ONLINE</a:t>
            </a:r>
            <a:endParaRPr b="1" i="0" sz="1300" u="none" cap="none" strike="noStrike">
              <a:solidFill>
                <a:srgbClr val="000000"/>
              </a:solidFill>
              <a:latin typeface="Open Sans"/>
              <a:ea typeface="Open Sans"/>
              <a:cs typeface="Open Sans"/>
              <a:sym typeface="Open Sans"/>
            </a:endParaRPr>
          </a:p>
          <a:p>
            <a:pPr indent="0" lvl="0" marL="0" marR="0" rtl="0" algn="l">
              <a:lnSpc>
                <a:spcPct val="114000"/>
              </a:lnSpc>
              <a:spcBef>
                <a:spcPts val="0"/>
              </a:spcBef>
              <a:spcAft>
                <a:spcPts val="0"/>
              </a:spcAft>
              <a:buClr>
                <a:srgbClr val="000000"/>
              </a:buClr>
              <a:buSzPts val="1500"/>
              <a:buFont typeface="Calibri"/>
              <a:buNone/>
            </a:pPr>
            <a:r>
              <a:t/>
            </a:r>
            <a:endParaRPr b="1" i="0" sz="1300" u="none" cap="none" strike="noStrike">
              <a:solidFill>
                <a:srgbClr val="000000"/>
              </a:solidFill>
              <a:latin typeface="Open Sans"/>
              <a:ea typeface="Open Sans"/>
              <a:cs typeface="Open Sans"/>
              <a:sym typeface="Open Sans"/>
            </a:endParaRPr>
          </a:p>
          <a:p>
            <a:pPr indent="0" lvl="0" marL="0" marR="0" rtl="0" algn="l">
              <a:lnSpc>
                <a:spcPct val="114000"/>
              </a:lnSpc>
              <a:spcBef>
                <a:spcPts val="0"/>
              </a:spcBef>
              <a:spcAft>
                <a:spcPts val="0"/>
              </a:spcAft>
              <a:buClr>
                <a:srgbClr val="000000"/>
              </a:buClr>
              <a:buSzPts val="1500"/>
              <a:buFont typeface="Calibri"/>
              <a:buNone/>
            </a:pPr>
            <a:r>
              <a:rPr b="1" i="0" lang="en-US" sz="1300" u="none" cap="none" strike="noStrike">
                <a:solidFill>
                  <a:srgbClr val="000000"/>
                </a:solidFill>
                <a:latin typeface="Open Sans"/>
                <a:ea typeface="Open Sans"/>
                <a:cs typeface="Open Sans"/>
                <a:sym typeface="Open Sans"/>
              </a:rPr>
              <a:t>2024.06.19 - 2024.07.09 (3 Weeks)</a:t>
            </a:r>
            <a:endParaRPr b="1" i="0" sz="1300" u="none" cap="none" strike="noStrike">
              <a:solidFill>
                <a:srgbClr val="000000"/>
              </a:solidFill>
              <a:latin typeface="Open Sans"/>
              <a:ea typeface="Open Sans"/>
              <a:cs typeface="Open Sans"/>
              <a:sym typeface="Open Sans"/>
            </a:endParaRPr>
          </a:p>
          <a:p>
            <a:pPr indent="0" lvl="0" marL="0" marR="0" rtl="0" algn="l">
              <a:lnSpc>
                <a:spcPct val="114000"/>
              </a:lnSpc>
              <a:spcBef>
                <a:spcPts val="0"/>
              </a:spcBef>
              <a:spcAft>
                <a:spcPts val="0"/>
              </a:spcAft>
              <a:buClr>
                <a:srgbClr val="000000"/>
              </a:buClr>
              <a:buSzPts val="1500"/>
              <a:buFont typeface="Calibri"/>
              <a:buNone/>
            </a:pPr>
            <a:r>
              <a:rPr b="1" i="0" lang="en-US" sz="1300" u="none" cap="none" strike="noStrike">
                <a:solidFill>
                  <a:srgbClr val="000000"/>
                </a:solidFill>
                <a:latin typeface="Open Sans"/>
                <a:ea typeface="Open Sans"/>
                <a:cs typeface="Open Sans"/>
                <a:sym typeface="Open Sans"/>
              </a:rPr>
              <a:t>e-Learning | live virtual lectures | discussion</a:t>
            </a:r>
            <a:endParaRPr b="1" i="0" sz="1300" u="none" cap="none" strike="noStrike">
              <a:solidFill>
                <a:srgbClr val="000000"/>
              </a:solidFill>
              <a:latin typeface="Open Sans"/>
              <a:ea typeface="Open Sans"/>
              <a:cs typeface="Open Sans"/>
              <a:sym typeface="Open Sans"/>
            </a:endParaRPr>
          </a:p>
          <a:p>
            <a:pPr indent="0" lvl="0" marL="0" marR="0" rtl="0" algn="l">
              <a:lnSpc>
                <a:spcPct val="114000"/>
              </a:lnSpc>
              <a:spcBef>
                <a:spcPts val="0"/>
              </a:spcBef>
              <a:spcAft>
                <a:spcPts val="0"/>
              </a:spcAft>
              <a:buClr>
                <a:srgbClr val="000000"/>
              </a:buClr>
              <a:buSzPts val="1500"/>
              <a:buFont typeface="Calibri"/>
              <a:buNone/>
            </a:pPr>
            <a:r>
              <a:t/>
            </a:r>
            <a:endParaRPr b="1" i="0" sz="1300" u="none" cap="none" strike="noStrike">
              <a:solidFill>
                <a:srgbClr val="000000"/>
              </a:solidFill>
              <a:latin typeface="Open Sans"/>
              <a:ea typeface="Open Sans"/>
              <a:cs typeface="Open Sans"/>
              <a:sym typeface="Open Sans"/>
            </a:endParaRPr>
          </a:p>
          <a:p>
            <a:pPr indent="0" lvl="0" marL="457200" marR="0" rtl="0" algn="l">
              <a:lnSpc>
                <a:spcPct val="114000"/>
              </a:lnSpc>
              <a:spcBef>
                <a:spcPts val="0"/>
              </a:spcBef>
              <a:spcAft>
                <a:spcPts val="0"/>
              </a:spcAft>
              <a:buClr>
                <a:srgbClr val="000000"/>
              </a:buClr>
              <a:buSzPts val="1300"/>
              <a:buFont typeface="Arial"/>
              <a:buNone/>
            </a:pPr>
            <a:r>
              <a:t/>
            </a:r>
            <a:endParaRPr i="0" sz="1300" u="none" cap="none" strike="noStrike">
              <a:solidFill>
                <a:srgbClr val="000000"/>
              </a:solidFill>
              <a:latin typeface="Open Sans"/>
              <a:ea typeface="Open Sans"/>
              <a:cs typeface="Open Sans"/>
              <a:sym typeface="Open Sans"/>
            </a:endParaRPr>
          </a:p>
        </p:txBody>
      </p:sp>
      <p:pic>
        <p:nvPicPr>
          <p:cNvPr descr="Картинки по запросу &quot;shrdc&quot;&quot;" id="382" name="Google Shape;382;g2ef0f56bdec_3_314"/>
          <p:cNvPicPr preferRelativeResize="0"/>
          <p:nvPr/>
        </p:nvPicPr>
        <p:blipFill rotWithShape="1">
          <a:blip r:embed="rId6">
            <a:alphaModFix/>
          </a:blip>
          <a:srcRect b="0" l="0" r="0" t="0"/>
          <a:stretch/>
        </p:blipFill>
        <p:spPr>
          <a:xfrm>
            <a:off x="2296628" y="3437204"/>
            <a:ext cx="573694" cy="461250"/>
          </a:xfrm>
          <a:prstGeom prst="rect">
            <a:avLst/>
          </a:prstGeom>
          <a:noFill/>
          <a:ln>
            <a:noFill/>
          </a:ln>
        </p:spPr>
      </p:pic>
      <p:sp>
        <p:nvSpPr>
          <p:cNvPr id="383" name="Google Shape;383;g2ef0f56bdec_3_314"/>
          <p:cNvSpPr txBox="1"/>
          <p:nvPr/>
        </p:nvSpPr>
        <p:spPr>
          <a:xfrm>
            <a:off x="769625" y="2165500"/>
            <a:ext cx="5948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1800" u="none" cap="none" strike="noStrike">
                <a:solidFill>
                  <a:srgbClr val="1F939D"/>
                </a:solidFill>
                <a:latin typeface="Open Sans"/>
                <a:ea typeface="Open Sans"/>
                <a:cs typeface="Open Sans"/>
                <a:sym typeface="Open Sans"/>
              </a:rPr>
              <a:t>Seoul Smart City Prize Winners Training </a:t>
            </a:r>
            <a:r>
              <a:rPr b="1" i="0" lang="en-US" sz="1800" u="none" cap="none" strike="noStrike">
                <a:solidFill>
                  <a:srgbClr val="1F939D"/>
                </a:solidFill>
                <a:latin typeface="Open Sans"/>
                <a:ea typeface="Open Sans"/>
                <a:cs typeface="Open Sans"/>
                <a:sym typeface="Open Sans"/>
                <a:extLst>
                  <a:ext uri="http://customooxmlschemas.google.com/">
                    <go:slidesCustomData xmlns:go="http://customooxmlschemas.google.com/" textRoundtripDataId="6"/>
                  </a:ext>
                </a:extLst>
              </a:rPr>
              <a:t>Program</a:t>
            </a:r>
            <a:r>
              <a:rPr b="1" i="0" lang="en-US" sz="1800" u="none" cap="none" strike="noStrike">
                <a:solidFill>
                  <a:srgbClr val="1F939D"/>
                </a:solidFill>
                <a:latin typeface="Open Sans"/>
                <a:ea typeface="Open Sans"/>
                <a:cs typeface="Open Sans"/>
                <a:sym typeface="Open Sans"/>
              </a:rPr>
              <a:t> </a:t>
            </a:r>
            <a:endParaRPr b="1" i="0" sz="1800" u="none" cap="none" strike="noStrike">
              <a:solidFill>
                <a:srgbClr val="1F939D"/>
              </a:solidFill>
              <a:latin typeface="Open Sans"/>
              <a:ea typeface="Open Sans"/>
              <a:cs typeface="Open Sans"/>
              <a:sym typeface="Open Sans"/>
            </a:endParaRPr>
          </a:p>
        </p:txBody>
      </p:sp>
      <p:sp>
        <p:nvSpPr>
          <p:cNvPr id="384" name="Google Shape;384;g2ef0f56bdec_3_314"/>
          <p:cNvSpPr/>
          <p:nvPr/>
        </p:nvSpPr>
        <p:spPr>
          <a:xfrm>
            <a:off x="6010700" y="3361000"/>
            <a:ext cx="4266300" cy="3424500"/>
          </a:xfrm>
          <a:prstGeom prst="rect">
            <a:avLst/>
          </a:prstGeom>
          <a:solidFill>
            <a:schemeClr val="lt1"/>
          </a:solidFill>
          <a:ln cap="flat" cmpd="sng" w="9525">
            <a:solidFill>
              <a:srgbClr val="1F939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85" name="Google Shape;385;g2ef0f56bdec_3_314"/>
          <p:cNvSpPr txBox="1"/>
          <p:nvPr/>
        </p:nvSpPr>
        <p:spPr>
          <a:xfrm>
            <a:off x="6163703" y="3545450"/>
            <a:ext cx="5469600" cy="1433100"/>
          </a:xfrm>
          <a:prstGeom prst="rect">
            <a:avLst/>
          </a:prstGeom>
          <a:noFill/>
          <a:ln>
            <a:noFill/>
          </a:ln>
        </p:spPr>
        <p:txBody>
          <a:bodyPr anchorCtr="0" anchor="t" bIns="45700" lIns="91425" spcFirstLastPara="1" rIns="91425" wrap="square" tIns="45700">
            <a:spAutoFit/>
          </a:bodyPr>
          <a:lstStyle/>
          <a:p>
            <a:pPr indent="0" lvl="0" marL="0" marR="0" rtl="0" algn="l">
              <a:lnSpc>
                <a:spcPct val="114000"/>
              </a:lnSpc>
              <a:spcBef>
                <a:spcPts val="0"/>
              </a:spcBef>
              <a:spcAft>
                <a:spcPts val="0"/>
              </a:spcAft>
              <a:buClr>
                <a:srgbClr val="000000"/>
              </a:buClr>
              <a:buSzPts val="1500"/>
              <a:buFont typeface="Calibri"/>
              <a:buNone/>
            </a:pPr>
            <a:r>
              <a:rPr b="1" i="0" lang="en-US" sz="1300" u="none" cap="none" strike="noStrike">
                <a:solidFill>
                  <a:srgbClr val="000000"/>
                </a:solidFill>
                <a:latin typeface="Open Sans"/>
                <a:ea typeface="Open Sans"/>
                <a:cs typeface="Open Sans"/>
                <a:sym typeface="Open Sans"/>
              </a:rPr>
              <a:t>OFFLINE</a:t>
            </a:r>
            <a:endParaRPr b="1" i="0" sz="1300" u="none" cap="none" strike="noStrike">
              <a:solidFill>
                <a:srgbClr val="000000"/>
              </a:solidFill>
              <a:latin typeface="Open Sans"/>
              <a:ea typeface="Open Sans"/>
              <a:cs typeface="Open Sans"/>
              <a:sym typeface="Open Sans"/>
            </a:endParaRPr>
          </a:p>
          <a:p>
            <a:pPr indent="0" lvl="0" marL="0" marR="0" rtl="0" algn="l">
              <a:lnSpc>
                <a:spcPct val="114000"/>
              </a:lnSpc>
              <a:spcBef>
                <a:spcPts val="0"/>
              </a:spcBef>
              <a:spcAft>
                <a:spcPts val="0"/>
              </a:spcAft>
              <a:buClr>
                <a:srgbClr val="000000"/>
              </a:buClr>
              <a:buSzPts val="1500"/>
              <a:buFont typeface="Calibri"/>
              <a:buNone/>
            </a:pPr>
            <a:r>
              <a:t/>
            </a:r>
            <a:endParaRPr b="1" i="0" sz="1300" u="none" cap="none" strike="noStrike">
              <a:solidFill>
                <a:srgbClr val="000000"/>
              </a:solidFill>
              <a:latin typeface="Open Sans"/>
              <a:ea typeface="Open Sans"/>
              <a:cs typeface="Open Sans"/>
              <a:sym typeface="Open Sans"/>
            </a:endParaRPr>
          </a:p>
          <a:p>
            <a:pPr indent="0" lvl="0" marL="0" marR="0" rtl="0" algn="l">
              <a:lnSpc>
                <a:spcPct val="114000"/>
              </a:lnSpc>
              <a:spcBef>
                <a:spcPts val="0"/>
              </a:spcBef>
              <a:spcAft>
                <a:spcPts val="0"/>
              </a:spcAft>
              <a:buClr>
                <a:srgbClr val="000000"/>
              </a:buClr>
              <a:buSzPts val="1500"/>
              <a:buFont typeface="Calibri"/>
              <a:buNone/>
            </a:pPr>
            <a:r>
              <a:rPr b="1" i="0" lang="en-US" sz="1300" u="none" cap="none" strike="noStrike">
                <a:solidFill>
                  <a:srgbClr val="000000"/>
                </a:solidFill>
                <a:latin typeface="Open Sans"/>
                <a:ea typeface="Open Sans"/>
                <a:cs typeface="Open Sans"/>
                <a:sym typeface="Open Sans"/>
              </a:rPr>
              <a:t>2024.10.07 - 2024.10.11 (1 Week)</a:t>
            </a:r>
            <a:endParaRPr b="1" i="0" sz="1300" u="none" cap="none" strike="noStrike">
              <a:solidFill>
                <a:srgbClr val="000000"/>
              </a:solidFill>
              <a:latin typeface="Open Sans"/>
              <a:ea typeface="Open Sans"/>
              <a:cs typeface="Open Sans"/>
              <a:sym typeface="Open Sans"/>
            </a:endParaRPr>
          </a:p>
          <a:p>
            <a:pPr indent="0" lvl="0" marL="0" marR="0" rtl="0" algn="l">
              <a:lnSpc>
                <a:spcPct val="114000"/>
              </a:lnSpc>
              <a:spcBef>
                <a:spcPts val="0"/>
              </a:spcBef>
              <a:spcAft>
                <a:spcPts val="0"/>
              </a:spcAft>
              <a:buClr>
                <a:srgbClr val="000000"/>
              </a:buClr>
              <a:buSzPts val="1500"/>
              <a:buFont typeface="Calibri"/>
              <a:buNone/>
            </a:pPr>
            <a:r>
              <a:rPr b="1" i="0" lang="en-US" sz="1300" u="none" cap="none" strike="noStrike">
                <a:solidFill>
                  <a:srgbClr val="000000"/>
                </a:solidFill>
                <a:latin typeface="Open Sans"/>
                <a:ea typeface="Open Sans"/>
                <a:cs typeface="Open Sans"/>
                <a:sym typeface="Open Sans"/>
              </a:rPr>
              <a:t>case study | smart city tour | smart life week</a:t>
            </a:r>
            <a:endParaRPr b="1" i="0" sz="1300" u="none" cap="none" strike="noStrike">
              <a:solidFill>
                <a:srgbClr val="000000"/>
              </a:solidFill>
              <a:latin typeface="Open Sans"/>
              <a:ea typeface="Open Sans"/>
              <a:cs typeface="Open Sans"/>
              <a:sym typeface="Open Sans"/>
            </a:endParaRPr>
          </a:p>
          <a:p>
            <a:pPr indent="0" lvl="0" marL="0" marR="0" rtl="0" algn="l">
              <a:lnSpc>
                <a:spcPct val="114000"/>
              </a:lnSpc>
              <a:spcBef>
                <a:spcPts val="0"/>
              </a:spcBef>
              <a:spcAft>
                <a:spcPts val="0"/>
              </a:spcAft>
              <a:buClr>
                <a:srgbClr val="000000"/>
              </a:buClr>
              <a:buSzPts val="1500"/>
              <a:buFont typeface="Calibri"/>
              <a:buNone/>
            </a:pPr>
            <a:r>
              <a:t/>
            </a:r>
            <a:endParaRPr b="1" i="0" sz="1300" u="none" cap="none" strike="noStrike">
              <a:solidFill>
                <a:srgbClr val="000000"/>
              </a:solidFill>
              <a:latin typeface="Open Sans"/>
              <a:ea typeface="Open Sans"/>
              <a:cs typeface="Open Sans"/>
              <a:sym typeface="Open Sans"/>
            </a:endParaRPr>
          </a:p>
          <a:p>
            <a:pPr indent="0" lvl="0" marL="0" marR="0" rtl="0" algn="l">
              <a:lnSpc>
                <a:spcPct val="114000"/>
              </a:lnSpc>
              <a:spcBef>
                <a:spcPts val="0"/>
              </a:spcBef>
              <a:spcAft>
                <a:spcPts val="0"/>
              </a:spcAft>
              <a:buClr>
                <a:srgbClr val="000000"/>
              </a:buClr>
              <a:buSzPts val="1500"/>
              <a:buFont typeface="Calibri"/>
              <a:buNone/>
            </a:pPr>
            <a:r>
              <a:t/>
            </a:r>
            <a:endParaRPr i="0" sz="1300" u="none" cap="none" strike="noStrike">
              <a:solidFill>
                <a:srgbClr val="000000"/>
              </a:solidFill>
              <a:latin typeface="Open Sans"/>
              <a:ea typeface="Open Sans"/>
              <a:cs typeface="Open Sans"/>
              <a:sym typeface="Open Sans"/>
            </a:endParaRPr>
          </a:p>
        </p:txBody>
      </p:sp>
      <p:sp>
        <p:nvSpPr>
          <p:cNvPr id="386" name="Google Shape;386;g2ef0f56bdec_3_314"/>
          <p:cNvSpPr txBox="1"/>
          <p:nvPr/>
        </p:nvSpPr>
        <p:spPr>
          <a:xfrm>
            <a:off x="830000" y="2675500"/>
            <a:ext cx="10346100" cy="586500"/>
          </a:xfrm>
          <a:prstGeom prst="rect">
            <a:avLst/>
          </a:prstGeom>
          <a:noFill/>
          <a:ln>
            <a:noFill/>
          </a:ln>
        </p:spPr>
        <p:txBody>
          <a:bodyPr anchorCtr="0" anchor="t" bIns="45700" lIns="91425" spcFirstLastPara="1" rIns="91425" wrap="square" tIns="45700">
            <a:spAutoFit/>
          </a:bodyPr>
          <a:lstStyle/>
          <a:p>
            <a:pPr indent="0" lvl="0" marL="0" marR="0" rtl="0" algn="l">
              <a:lnSpc>
                <a:spcPct val="114000"/>
              </a:lnSpc>
              <a:spcBef>
                <a:spcPts val="0"/>
              </a:spcBef>
              <a:spcAft>
                <a:spcPts val="0"/>
              </a:spcAft>
              <a:buClr>
                <a:srgbClr val="000000"/>
              </a:buClr>
              <a:buSzPts val="1500"/>
              <a:buFont typeface="Calibri"/>
              <a:buNone/>
            </a:pPr>
            <a:r>
              <a:rPr b="1" lang="en-US" sz="1500">
                <a:latin typeface="Calibri"/>
                <a:ea typeface="Calibri"/>
                <a:cs typeface="Calibri"/>
                <a:sym typeface="Calibri"/>
              </a:rPr>
              <a:t>Winners of the Seoul Smart City Prize will have the chance to partake in a four-week training program, which will be conducted both online and offline. The program will include a variety of virtual live lectures and tours of smart city initiatives in Seoul.</a:t>
            </a:r>
            <a:endParaRPr b="1" i="0" sz="1500" u="none" cap="none" strike="noStrike">
              <a:solidFill>
                <a:srgbClr val="000000"/>
              </a:solidFill>
              <a:latin typeface="Open Sans"/>
              <a:ea typeface="Open Sans"/>
              <a:cs typeface="Open Sans"/>
              <a:sym typeface="Open Sans"/>
            </a:endParaRPr>
          </a:p>
        </p:txBody>
      </p:sp>
      <p:pic>
        <p:nvPicPr>
          <p:cNvPr descr="Картинки по запросу &quot;shrdc&quot;&quot;" id="387" name="Google Shape;387;g2ef0f56bdec_3_314"/>
          <p:cNvPicPr preferRelativeResize="0"/>
          <p:nvPr/>
        </p:nvPicPr>
        <p:blipFill rotWithShape="1">
          <a:blip r:embed="rId6">
            <a:alphaModFix/>
          </a:blip>
          <a:srcRect b="0" l="0" r="0" t="0"/>
          <a:stretch/>
        </p:blipFill>
        <p:spPr>
          <a:xfrm>
            <a:off x="7098778" y="3437204"/>
            <a:ext cx="573694" cy="461250"/>
          </a:xfrm>
          <a:prstGeom prst="rect">
            <a:avLst/>
          </a:prstGeom>
          <a:noFill/>
          <a:ln>
            <a:noFill/>
          </a:ln>
        </p:spPr>
      </p:pic>
      <p:pic>
        <p:nvPicPr>
          <p:cNvPr id="388" name="Google Shape;388;g2ef0f56bdec_3_314"/>
          <p:cNvPicPr preferRelativeResize="0"/>
          <p:nvPr/>
        </p:nvPicPr>
        <p:blipFill rotWithShape="1">
          <a:blip r:embed="rId7">
            <a:alphaModFix/>
          </a:blip>
          <a:srcRect b="0" l="0" r="0" t="0"/>
          <a:stretch/>
        </p:blipFill>
        <p:spPr>
          <a:xfrm>
            <a:off x="1557025" y="4551475"/>
            <a:ext cx="3726660" cy="2178188"/>
          </a:xfrm>
          <a:prstGeom prst="rect">
            <a:avLst/>
          </a:prstGeom>
          <a:noFill/>
          <a:ln>
            <a:noFill/>
          </a:ln>
        </p:spPr>
      </p:pic>
      <p:pic>
        <p:nvPicPr>
          <p:cNvPr id="389" name="Google Shape;389;g2ef0f56bdec_3_314"/>
          <p:cNvPicPr preferRelativeResize="0"/>
          <p:nvPr/>
        </p:nvPicPr>
        <p:blipFill>
          <a:blip r:embed="rId8">
            <a:alphaModFix/>
          </a:blip>
          <a:stretch>
            <a:fillRect/>
          </a:stretch>
        </p:blipFill>
        <p:spPr>
          <a:xfrm>
            <a:off x="6258925" y="4538850"/>
            <a:ext cx="3769851" cy="22034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3" name="Shape 393"/>
        <p:cNvGrpSpPr/>
        <p:nvPr/>
      </p:nvGrpSpPr>
      <p:grpSpPr>
        <a:xfrm>
          <a:off x="0" y="0"/>
          <a:ext cx="0" cy="0"/>
          <a:chOff x="0" y="0"/>
          <a:chExt cx="0" cy="0"/>
        </a:xfrm>
      </p:grpSpPr>
      <p:sp>
        <p:nvSpPr>
          <p:cNvPr id="394" name="Google Shape;394;g2ef0f56bdec_3_320"/>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3</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pic>
        <p:nvPicPr>
          <p:cNvPr id="395" name="Google Shape;395;g2ef0f56bdec_3_320"/>
          <p:cNvPicPr preferRelativeResize="0"/>
          <p:nvPr/>
        </p:nvPicPr>
        <p:blipFill rotWithShape="1">
          <a:blip r:embed="rId4">
            <a:alphaModFix amt="90000"/>
          </a:blip>
          <a:srcRect b="0" l="0" r="0" t="0"/>
          <a:stretch/>
        </p:blipFill>
        <p:spPr>
          <a:xfrm>
            <a:off x="11580075" y="1645296"/>
            <a:ext cx="459518" cy="461262"/>
          </a:xfrm>
          <a:prstGeom prst="rect">
            <a:avLst/>
          </a:prstGeom>
          <a:noFill/>
          <a:ln>
            <a:noFill/>
          </a:ln>
        </p:spPr>
      </p:pic>
      <p:pic>
        <p:nvPicPr>
          <p:cNvPr id="396" name="Google Shape;396;g2ef0f56bdec_3_320"/>
          <p:cNvPicPr preferRelativeResize="0"/>
          <p:nvPr/>
        </p:nvPicPr>
        <p:blipFill rotWithShape="1">
          <a:blip r:embed="rId4">
            <a:alphaModFix amt="90000"/>
          </a:blip>
          <a:srcRect b="0" l="0" r="0" t="0"/>
          <a:stretch/>
        </p:blipFill>
        <p:spPr>
          <a:xfrm>
            <a:off x="11580075" y="1645296"/>
            <a:ext cx="459518" cy="461262"/>
          </a:xfrm>
          <a:prstGeom prst="rect">
            <a:avLst/>
          </a:prstGeom>
          <a:noFill/>
          <a:ln>
            <a:noFill/>
          </a:ln>
        </p:spPr>
      </p:pic>
      <p:sp>
        <p:nvSpPr>
          <p:cNvPr id="397" name="Google Shape;397;g2ef0f56bdec_3_320"/>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About WeGO </a:t>
            </a:r>
            <a:endParaRPr>
              <a:solidFill>
                <a:schemeClr val="dk1"/>
              </a:solidFill>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WeGO Activities 2024 - Capacity Building</a:t>
            </a:r>
            <a:endParaRPr>
              <a:solidFill>
                <a:srgbClr val="8CC640"/>
              </a:solidFill>
              <a:latin typeface="Poppins Medium"/>
              <a:ea typeface="Poppins Medium"/>
              <a:cs typeface="Poppins Medium"/>
              <a:sym typeface="Poppins Medium"/>
            </a:endParaRPr>
          </a:p>
        </p:txBody>
      </p:sp>
      <p:sp>
        <p:nvSpPr>
          <p:cNvPr id="398" name="Google Shape;398;g2ef0f56bdec_3_320"/>
          <p:cNvSpPr txBox="1"/>
          <p:nvPr/>
        </p:nvSpPr>
        <p:spPr>
          <a:xfrm>
            <a:off x="780529" y="2269558"/>
            <a:ext cx="9770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rPr>
              <a:t>TRAINING PROGRAMS- WeGO Sustainable Smart City </a:t>
            </a:r>
            <a:r>
              <a:rPr b="1" i="0" lang="en-US" sz="2000" u="none" cap="none" strike="noStrike">
                <a:solidFill>
                  <a:srgbClr val="000000"/>
                </a:solidFill>
                <a:extLst>
                  <a:ext uri="http://customooxmlschemas.google.com/">
                    <go:slidesCustomData xmlns:go="http://customooxmlschemas.google.com/" textRoundtripDataId="7"/>
                  </a:ext>
                </a:extLst>
              </a:rPr>
              <a:t>Champions</a:t>
            </a:r>
            <a:endParaRPr b="1" i="0" sz="2000" u="none" cap="none" strike="noStrike">
              <a:solidFill>
                <a:srgbClr val="000000"/>
              </a:solidFill>
            </a:endParaRPr>
          </a:p>
        </p:txBody>
      </p:sp>
      <p:pic>
        <p:nvPicPr>
          <p:cNvPr id="399" name="Google Shape;399;g2ef0f56bdec_3_320"/>
          <p:cNvPicPr preferRelativeResize="0"/>
          <p:nvPr/>
        </p:nvPicPr>
        <p:blipFill rotWithShape="1">
          <a:blip r:embed="rId5">
            <a:alphaModFix/>
          </a:blip>
          <a:srcRect b="0" l="0" r="0" t="0"/>
          <a:stretch/>
        </p:blipFill>
        <p:spPr>
          <a:xfrm>
            <a:off x="845700" y="2943126"/>
            <a:ext cx="3332023" cy="1362776"/>
          </a:xfrm>
          <a:prstGeom prst="rect">
            <a:avLst/>
          </a:prstGeom>
          <a:noFill/>
          <a:ln>
            <a:noFill/>
          </a:ln>
        </p:spPr>
      </p:pic>
      <p:sp>
        <p:nvSpPr>
          <p:cNvPr id="400" name="Google Shape;400;g2ef0f56bdec_3_320"/>
          <p:cNvSpPr txBox="1"/>
          <p:nvPr/>
        </p:nvSpPr>
        <p:spPr>
          <a:xfrm>
            <a:off x="5097525" y="2729813"/>
            <a:ext cx="6233100" cy="541200"/>
          </a:xfrm>
          <a:prstGeom prst="rect">
            <a:avLst/>
          </a:prstGeom>
          <a:noFill/>
          <a:ln>
            <a:noFill/>
          </a:ln>
        </p:spPr>
        <p:txBody>
          <a:bodyPr anchorCtr="0" anchor="t" bIns="45700" lIns="91425" spcFirstLastPara="1" rIns="91425" wrap="square" tIns="45700">
            <a:spAutoFit/>
          </a:bodyPr>
          <a:lstStyle/>
          <a:p>
            <a:pPr indent="0" lvl="0" marL="0" marR="0" rtl="0" algn="l">
              <a:lnSpc>
                <a:spcPct val="133333"/>
              </a:lnSpc>
              <a:spcBef>
                <a:spcPts val="0"/>
              </a:spcBef>
              <a:spcAft>
                <a:spcPts val="1400"/>
              </a:spcAft>
              <a:buClr>
                <a:srgbClr val="000000"/>
              </a:buClr>
              <a:buSzPts val="1100"/>
              <a:buFont typeface="Arial"/>
              <a:buNone/>
            </a:pPr>
            <a:r>
              <a:rPr b="0" i="0" lang="en-US" sz="1250" u="none" cap="none" strike="noStrike">
                <a:solidFill>
                  <a:srgbClr val="000000"/>
                </a:solidFill>
                <a:highlight>
                  <a:srgbClr val="FFFFFF"/>
                </a:highlight>
                <a:latin typeface="Poppins"/>
                <a:ea typeface="Poppins"/>
                <a:cs typeface="Poppins"/>
                <a:sym typeface="Poppins"/>
              </a:rPr>
              <a:t>In 2023, WeGO has expanded the geographical scope of the program by making the learning from the program into a hybrid format. </a:t>
            </a:r>
            <a:endParaRPr b="0" i="0" sz="1300" u="none" cap="none" strike="noStrike">
              <a:solidFill>
                <a:srgbClr val="000000"/>
              </a:solidFill>
              <a:latin typeface="Arial"/>
              <a:ea typeface="Arial"/>
              <a:cs typeface="Arial"/>
              <a:sym typeface="Arial"/>
            </a:endParaRPr>
          </a:p>
        </p:txBody>
      </p:sp>
      <p:cxnSp>
        <p:nvCxnSpPr>
          <p:cNvPr id="401" name="Google Shape;401;g2ef0f56bdec_3_320"/>
          <p:cNvCxnSpPr/>
          <p:nvPr/>
        </p:nvCxnSpPr>
        <p:spPr>
          <a:xfrm>
            <a:off x="4964309" y="3336552"/>
            <a:ext cx="6656400" cy="0"/>
          </a:xfrm>
          <a:prstGeom prst="straightConnector1">
            <a:avLst/>
          </a:prstGeom>
          <a:noFill/>
          <a:ln cap="flat" cmpd="sng" w="12700">
            <a:solidFill>
              <a:srgbClr val="D8D8D8"/>
            </a:solidFill>
            <a:prstDash val="solid"/>
            <a:miter lim="800000"/>
            <a:headEnd len="sm" w="sm" type="none"/>
            <a:tailEnd len="sm" w="sm" type="none"/>
          </a:ln>
        </p:spPr>
      </p:cxnSp>
      <p:sp>
        <p:nvSpPr>
          <p:cNvPr id="402" name="Google Shape;402;g2ef0f56bdec_3_320"/>
          <p:cNvSpPr txBox="1"/>
          <p:nvPr/>
        </p:nvSpPr>
        <p:spPr>
          <a:xfrm>
            <a:off x="5131175" y="3321475"/>
            <a:ext cx="6381300" cy="797700"/>
          </a:xfrm>
          <a:prstGeom prst="rect">
            <a:avLst/>
          </a:prstGeom>
          <a:noFill/>
          <a:ln>
            <a:noFill/>
          </a:ln>
        </p:spPr>
        <p:txBody>
          <a:bodyPr anchorCtr="0" anchor="t" bIns="45700" lIns="91425" spcFirstLastPara="1" rIns="91425" wrap="square" tIns="45700">
            <a:spAutoFit/>
          </a:bodyPr>
          <a:lstStyle/>
          <a:p>
            <a:pPr indent="0" lvl="0" marL="0" marR="0" rtl="0" algn="l">
              <a:lnSpc>
                <a:spcPct val="133333"/>
              </a:lnSpc>
              <a:spcBef>
                <a:spcPts val="0"/>
              </a:spcBef>
              <a:spcAft>
                <a:spcPts val="1400"/>
              </a:spcAft>
              <a:buClr>
                <a:srgbClr val="000000"/>
              </a:buClr>
              <a:buSzPts val="1100"/>
              <a:buFont typeface="Arial"/>
              <a:buNone/>
            </a:pPr>
            <a:r>
              <a:rPr b="0" i="0" lang="en-US" sz="1250" u="none" cap="none" strike="noStrike">
                <a:solidFill>
                  <a:srgbClr val="000000"/>
                </a:solidFill>
                <a:highlight>
                  <a:srgbClr val="FFFFFF"/>
                </a:highlight>
                <a:latin typeface="Poppins"/>
                <a:ea typeface="Poppins"/>
                <a:cs typeface="Poppins"/>
                <a:sym typeface="Poppins"/>
              </a:rPr>
              <a:t>An online course with eight (8) lectures is available for all students interested via </a:t>
            </a:r>
            <a:r>
              <a:rPr b="0" i="0" lang="en-US" sz="1250" u="sng" cap="none" strike="noStrike">
                <a:solidFill>
                  <a:srgbClr val="0563C1"/>
                </a:solidFill>
                <a:highlight>
                  <a:srgbClr val="FFFFFF"/>
                </a:highlight>
                <a:latin typeface="Poppins"/>
                <a:ea typeface="Poppins"/>
                <a:cs typeface="Poppins"/>
                <a:sym typeface="Poppins"/>
                <a:hlinkClick r:id="rId6">
                  <a:extLst>
                    <a:ext uri="{A12FA001-AC4F-418D-AE19-62706E023703}">
                      <ahyp:hlinkClr val="tx"/>
                    </a:ext>
                  </a:extLst>
                </a:hlinkClick>
              </a:rPr>
              <a:t>www.cityresiliencetraining.com</a:t>
            </a:r>
            <a:r>
              <a:rPr b="0" i="0" lang="en-US" sz="1250" u="none" cap="none" strike="noStrike">
                <a:solidFill>
                  <a:srgbClr val="000000"/>
                </a:solidFill>
                <a:highlight>
                  <a:srgbClr val="FFFFFF"/>
                </a:highlight>
                <a:latin typeface="Poppins"/>
                <a:ea typeface="Poppins"/>
                <a:cs typeface="Poppins"/>
                <a:sym typeface="Poppins"/>
              </a:rPr>
              <a:t>. It is accessible and free, and a certificate will be issued upon completion. More lectures will be added this 2024.</a:t>
            </a:r>
            <a:endParaRPr b="0" i="0" sz="1300" u="none" cap="none" strike="noStrike">
              <a:solidFill>
                <a:srgbClr val="000000"/>
              </a:solidFill>
              <a:latin typeface="Arial"/>
              <a:ea typeface="Arial"/>
              <a:cs typeface="Arial"/>
              <a:sym typeface="Arial"/>
            </a:endParaRPr>
          </a:p>
        </p:txBody>
      </p:sp>
      <p:pic>
        <p:nvPicPr>
          <p:cNvPr id="403" name="Google Shape;403;g2ef0f56bdec_3_320"/>
          <p:cNvPicPr preferRelativeResize="0"/>
          <p:nvPr/>
        </p:nvPicPr>
        <p:blipFill rotWithShape="1">
          <a:blip r:embed="rId7">
            <a:alphaModFix/>
          </a:blip>
          <a:srcRect b="0" l="0" r="0" t="0"/>
          <a:stretch/>
        </p:blipFill>
        <p:spPr>
          <a:xfrm>
            <a:off x="4569497" y="2871996"/>
            <a:ext cx="292850" cy="292850"/>
          </a:xfrm>
          <a:prstGeom prst="rect">
            <a:avLst/>
          </a:prstGeom>
          <a:noFill/>
          <a:ln>
            <a:noFill/>
          </a:ln>
        </p:spPr>
      </p:pic>
      <p:pic>
        <p:nvPicPr>
          <p:cNvPr id="404" name="Google Shape;404;g2ef0f56bdec_3_320"/>
          <p:cNvPicPr preferRelativeResize="0"/>
          <p:nvPr/>
        </p:nvPicPr>
        <p:blipFill rotWithShape="1">
          <a:blip r:embed="rId7">
            <a:alphaModFix/>
          </a:blip>
          <a:srcRect b="0" l="0" r="0" t="0"/>
          <a:stretch/>
        </p:blipFill>
        <p:spPr>
          <a:xfrm>
            <a:off x="4569497" y="3696801"/>
            <a:ext cx="292850" cy="292850"/>
          </a:xfrm>
          <a:prstGeom prst="rect">
            <a:avLst/>
          </a:prstGeom>
          <a:noFill/>
          <a:ln>
            <a:noFill/>
          </a:ln>
        </p:spPr>
      </p:pic>
      <p:cxnSp>
        <p:nvCxnSpPr>
          <p:cNvPr id="405" name="Google Shape;405;g2ef0f56bdec_3_320"/>
          <p:cNvCxnSpPr/>
          <p:nvPr/>
        </p:nvCxnSpPr>
        <p:spPr>
          <a:xfrm>
            <a:off x="4964309" y="4152202"/>
            <a:ext cx="6656400" cy="0"/>
          </a:xfrm>
          <a:prstGeom prst="straightConnector1">
            <a:avLst/>
          </a:prstGeom>
          <a:noFill/>
          <a:ln cap="flat" cmpd="sng" w="12700">
            <a:solidFill>
              <a:srgbClr val="D8D8D8"/>
            </a:solidFill>
            <a:prstDash val="solid"/>
            <a:miter lim="800000"/>
            <a:headEnd len="sm" w="sm" type="none"/>
            <a:tailEnd len="sm" w="sm" type="none"/>
          </a:ln>
        </p:spPr>
      </p:cxnSp>
      <p:sp>
        <p:nvSpPr>
          <p:cNvPr id="406" name="Google Shape;406;g2ef0f56bdec_3_320"/>
          <p:cNvSpPr txBox="1"/>
          <p:nvPr/>
        </p:nvSpPr>
        <p:spPr>
          <a:xfrm>
            <a:off x="5101850" y="4288200"/>
            <a:ext cx="6381300" cy="1054200"/>
          </a:xfrm>
          <a:prstGeom prst="rect">
            <a:avLst/>
          </a:prstGeom>
          <a:noFill/>
          <a:ln>
            <a:noFill/>
          </a:ln>
        </p:spPr>
        <p:txBody>
          <a:bodyPr anchorCtr="0" anchor="t" bIns="45700" lIns="91425" spcFirstLastPara="1" rIns="91425" wrap="square" tIns="45700">
            <a:spAutoFit/>
          </a:bodyPr>
          <a:lstStyle/>
          <a:p>
            <a:pPr indent="0" lvl="0" marL="0" marR="0" rtl="0" algn="l">
              <a:lnSpc>
                <a:spcPct val="133333"/>
              </a:lnSpc>
              <a:spcBef>
                <a:spcPts val="0"/>
              </a:spcBef>
              <a:spcAft>
                <a:spcPts val="0"/>
              </a:spcAft>
              <a:buClr>
                <a:srgbClr val="000000"/>
              </a:buClr>
              <a:buSzPts val="1100"/>
              <a:buFont typeface="Arial"/>
              <a:buNone/>
            </a:pPr>
            <a:r>
              <a:rPr b="0" i="0" lang="en-US" sz="1250" u="none" cap="none" strike="noStrike">
                <a:solidFill>
                  <a:srgbClr val="000000"/>
                </a:solidFill>
                <a:highlight>
                  <a:srgbClr val="FFFFFF"/>
                </a:highlight>
                <a:latin typeface="Poppins"/>
                <a:ea typeface="Poppins"/>
                <a:cs typeface="Poppins"/>
                <a:sym typeface="Poppins"/>
              </a:rPr>
              <a:t>The in-person sessions, on the other hand, were held in six cities around the world: </a:t>
            </a:r>
            <a:r>
              <a:rPr b="0" i="0" lang="en-US" sz="1250" u="none" cap="none" strike="noStrike">
                <a:solidFill>
                  <a:srgbClr val="0000FF"/>
                </a:solidFill>
                <a:highlight>
                  <a:srgbClr val="FFFFFF"/>
                </a:highlight>
                <a:latin typeface="Poppins"/>
                <a:ea typeface="Poppins"/>
                <a:cs typeface="Poppins"/>
                <a:sym typeface="Poppins"/>
              </a:rPr>
              <a:t>Baku </a:t>
            </a:r>
            <a:r>
              <a:rPr b="0" i="0" lang="en-US" sz="1250" u="none" cap="none" strike="noStrike">
                <a:solidFill>
                  <a:srgbClr val="000000"/>
                </a:solidFill>
                <a:highlight>
                  <a:srgbClr val="FFFFFF"/>
                </a:highlight>
                <a:latin typeface="Poppins"/>
                <a:ea typeface="Poppins"/>
                <a:cs typeface="Poppins"/>
                <a:sym typeface="Poppins"/>
              </a:rPr>
              <a:t>(Azerbaijan), </a:t>
            </a:r>
            <a:r>
              <a:rPr b="0" i="0" lang="en-US" sz="1250" u="none" cap="none" strike="noStrike">
                <a:solidFill>
                  <a:srgbClr val="0000FF"/>
                </a:solidFill>
                <a:highlight>
                  <a:srgbClr val="FFFFFF"/>
                </a:highlight>
                <a:latin typeface="Poppins"/>
                <a:ea typeface="Poppins"/>
                <a:cs typeface="Poppins"/>
                <a:sym typeface="Poppins"/>
              </a:rPr>
              <a:t>Munich</a:t>
            </a:r>
            <a:r>
              <a:rPr b="0" i="0" lang="en-US" sz="1250" u="none" cap="none" strike="noStrike">
                <a:solidFill>
                  <a:srgbClr val="000000"/>
                </a:solidFill>
                <a:highlight>
                  <a:srgbClr val="FFFFFF"/>
                </a:highlight>
                <a:latin typeface="Poppins"/>
                <a:ea typeface="Poppins"/>
                <a:cs typeface="Poppins"/>
                <a:sym typeface="Poppins"/>
              </a:rPr>
              <a:t> (Germany), </a:t>
            </a:r>
            <a:r>
              <a:rPr b="0" i="0" lang="en-US" sz="1250" u="none" cap="none" strike="noStrike">
                <a:solidFill>
                  <a:srgbClr val="0000FF"/>
                </a:solidFill>
                <a:highlight>
                  <a:srgbClr val="FFFFFF"/>
                </a:highlight>
                <a:latin typeface="Poppins"/>
                <a:ea typeface="Poppins"/>
                <a:cs typeface="Poppins"/>
                <a:sym typeface="Poppins"/>
              </a:rPr>
              <a:t>Geneva</a:t>
            </a:r>
            <a:r>
              <a:rPr b="0" i="0" lang="en-US" sz="1250" u="none" cap="none" strike="noStrike">
                <a:solidFill>
                  <a:srgbClr val="000000"/>
                </a:solidFill>
                <a:highlight>
                  <a:srgbClr val="FFFFFF"/>
                </a:highlight>
                <a:latin typeface="Poppins"/>
                <a:ea typeface="Poppins"/>
                <a:cs typeface="Poppins"/>
                <a:sym typeface="Poppins"/>
              </a:rPr>
              <a:t> (Switzerland), </a:t>
            </a:r>
            <a:r>
              <a:rPr b="0" i="0" lang="en-US" sz="1250" u="none" cap="none" strike="noStrike">
                <a:solidFill>
                  <a:srgbClr val="0000FF"/>
                </a:solidFill>
                <a:highlight>
                  <a:srgbClr val="FFFFFF"/>
                </a:highlight>
                <a:latin typeface="Poppins"/>
                <a:ea typeface="Poppins"/>
                <a:cs typeface="Poppins"/>
                <a:sym typeface="Poppins"/>
              </a:rPr>
              <a:t>Athens</a:t>
            </a:r>
            <a:r>
              <a:rPr b="0" i="0" lang="en-US" sz="1250" u="none" cap="none" strike="noStrike">
                <a:solidFill>
                  <a:srgbClr val="000000"/>
                </a:solidFill>
                <a:highlight>
                  <a:srgbClr val="FFFFFF"/>
                </a:highlight>
                <a:latin typeface="Poppins"/>
                <a:ea typeface="Poppins"/>
                <a:cs typeface="Poppins"/>
                <a:sym typeface="Poppins"/>
              </a:rPr>
              <a:t> (Greece), </a:t>
            </a:r>
            <a:r>
              <a:rPr b="0" i="0" lang="en-US" sz="1250" u="none" cap="none" strike="noStrike">
                <a:solidFill>
                  <a:srgbClr val="0000FF"/>
                </a:solidFill>
                <a:highlight>
                  <a:srgbClr val="FFFFFF"/>
                </a:highlight>
                <a:latin typeface="Poppins"/>
                <a:ea typeface="Poppins"/>
                <a:cs typeface="Poppins"/>
                <a:sym typeface="Poppins"/>
              </a:rPr>
              <a:t>Milan</a:t>
            </a:r>
            <a:r>
              <a:rPr b="0" i="0" lang="en-US" sz="1250" u="none" cap="none" strike="noStrike">
                <a:solidFill>
                  <a:srgbClr val="000000"/>
                </a:solidFill>
                <a:highlight>
                  <a:srgbClr val="FFFFFF"/>
                </a:highlight>
                <a:latin typeface="Poppins"/>
                <a:ea typeface="Poppins"/>
                <a:cs typeface="Poppins"/>
                <a:sym typeface="Poppins"/>
              </a:rPr>
              <a:t> (Italy), and </a:t>
            </a:r>
            <a:r>
              <a:rPr b="0" i="0" lang="en-US" sz="1250" u="none" cap="none" strike="noStrike">
                <a:solidFill>
                  <a:srgbClr val="0000FF"/>
                </a:solidFill>
                <a:highlight>
                  <a:srgbClr val="FFFFFF"/>
                </a:highlight>
                <a:latin typeface="Poppins"/>
                <a:ea typeface="Poppins"/>
                <a:cs typeface="Poppins"/>
                <a:sym typeface="Poppins"/>
              </a:rPr>
              <a:t>Los Angeles</a:t>
            </a:r>
            <a:r>
              <a:rPr b="0" i="0" lang="en-US" sz="1250" u="none" cap="none" strike="noStrike">
                <a:solidFill>
                  <a:srgbClr val="000000"/>
                </a:solidFill>
                <a:highlight>
                  <a:srgbClr val="FFFFFF"/>
                </a:highlight>
                <a:latin typeface="Poppins"/>
                <a:ea typeface="Poppins"/>
                <a:cs typeface="Poppins"/>
                <a:sym typeface="Poppins"/>
              </a:rPr>
              <a:t> (USA). More cities are going to be included this 2024.</a:t>
            </a:r>
            <a:endParaRPr b="0" i="0" sz="1250" u="none" cap="none" strike="noStrike">
              <a:solidFill>
                <a:srgbClr val="000000"/>
              </a:solidFill>
              <a:highlight>
                <a:srgbClr val="FFFFFF"/>
              </a:highlight>
              <a:latin typeface="Poppins"/>
              <a:ea typeface="Poppins"/>
              <a:cs typeface="Poppins"/>
              <a:sym typeface="Poppins"/>
            </a:endParaRPr>
          </a:p>
        </p:txBody>
      </p:sp>
      <p:pic>
        <p:nvPicPr>
          <p:cNvPr id="407" name="Google Shape;407;g2ef0f56bdec_3_320"/>
          <p:cNvPicPr preferRelativeResize="0"/>
          <p:nvPr/>
        </p:nvPicPr>
        <p:blipFill rotWithShape="1">
          <a:blip r:embed="rId8">
            <a:alphaModFix/>
          </a:blip>
          <a:srcRect b="0" l="0" r="0" t="0"/>
          <a:stretch/>
        </p:blipFill>
        <p:spPr>
          <a:xfrm>
            <a:off x="917874" y="5390683"/>
            <a:ext cx="2400348" cy="1365192"/>
          </a:xfrm>
          <a:prstGeom prst="rect">
            <a:avLst/>
          </a:prstGeom>
          <a:noFill/>
          <a:ln>
            <a:noFill/>
          </a:ln>
        </p:spPr>
      </p:pic>
      <p:pic>
        <p:nvPicPr>
          <p:cNvPr id="408" name="Google Shape;408;g2ef0f56bdec_3_320"/>
          <p:cNvPicPr preferRelativeResize="0"/>
          <p:nvPr/>
        </p:nvPicPr>
        <p:blipFill rotWithShape="1">
          <a:blip r:embed="rId9">
            <a:alphaModFix/>
          </a:blip>
          <a:srcRect b="8684" l="0" r="0" t="7647"/>
          <a:stretch/>
        </p:blipFill>
        <p:spPr>
          <a:xfrm>
            <a:off x="7349775" y="5393100"/>
            <a:ext cx="2400379" cy="1362774"/>
          </a:xfrm>
          <a:prstGeom prst="rect">
            <a:avLst/>
          </a:prstGeom>
          <a:noFill/>
          <a:ln>
            <a:noFill/>
          </a:ln>
        </p:spPr>
      </p:pic>
      <p:pic>
        <p:nvPicPr>
          <p:cNvPr id="409" name="Google Shape;409;g2ef0f56bdec_3_320"/>
          <p:cNvPicPr preferRelativeResize="0"/>
          <p:nvPr/>
        </p:nvPicPr>
        <p:blipFill rotWithShape="1">
          <a:blip r:embed="rId10">
            <a:alphaModFix/>
          </a:blip>
          <a:srcRect b="0" l="0" r="0" t="14551"/>
          <a:stretch/>
        </p:blipFill>
        <p:spPr>
          <a:xfrm>
            <a:off x="4133833" y="5393099"/>
            <a:ext cx="2400340" cy="1362774"/>
          </a:xfrm>
          <a:prstGeom prst="rect">
            <a:avLst/>
          </a:prstGeom>
          <a:noFill/>
          <a:ln>
            <a:noFill/>
          </a:ln>
        </p:spPr>
      </p:pic>
      <p:pic>
        <p:nvPicPr>
          <p:cNvPr id="410" name="Google Shape;410;g2ef0f56bdec_3_320"/>
          <p:cNvPicPr preferRelativeResize="0"/>
          <p:nvPr/>
        </p:nvPicPr>
        <p:blipFill rotWithShape="1">
          <a:blip r:embed="rId7">
            <a:alphaModFix/>
          </a:blip>
          <a:srcRect b="0" l="0" r="0" t="0"/>
          <a:stretch/>
        </p:blipFill>
        <p:spPr>
          <a:xfrm>
            <a:off x="4569497" y="4663201"/>
            <a:ext cx="292850" cy="292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4" name="Shape 414"/>
        <p:cNvGrpSpPr/>
        <p:nvPr/>
      </p:nvGrpSpPr>
      <p:grpSpPr>
        <a:xfrm>
          <a:off x="0" y="0"/>
          <a:ext cx="0" cy="0"/>
          <a:chOff x="0" y="0"/>
          <a:chExt cx="0" cy="0"/>
        </a:xfrm>
      </p:grpSpPr>
      <p:sp>
        <p:nvSpPr>
          <p:cNvPr id="415" name="Google Shape;415;g2ef0f56bdec_3_271"/>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3</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sp>
        <p:nvSpPr>
          <p:cNvPr id="416" name="Google Shape;416;g2ef0f56bdec_3_271"/>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About WeGO </a:t>
            </a:r>
            <a:endParaRPr>
              <a:solidFill>
                <a:schemeClr val="dk1"/>
              </a:solidFill>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WeGO Activities 2024 - Research &amp; Development</a:t>
            </a:r>
            <a:endParaRPr>
              <a:solidFill>
                <a:srgbClr val="8CC640"/>
              </a:solidFill>
              <a:latin typeface="Poppins Medium"/>
              <a:ea typeface="Poppins Medium"/>
              <a:cs typeface="Poppins Medium"/>
              <a:sym typeface="Poppins Medium"/>
            </a:endParaRPr>
          </a:p>
        </p:txBody>
      </p:sp>
      <p:pic>
        <p:nvPicPr>
          <p:cNvPr id="417" name="Google Shape;417;g2ef0f56bdec_3_271"/>
          <p:cNvPicPr preferRelativeResize="0"/>
          <p:nvPr/>
        </p:nvPicPr>
        <p:blipFill rotWithShape="1">
          <a:blip r:embed="rId4">
            <a:alphaModFix amt="90000"/>
          </a:blip>
          <a:srcRect b="0" l="0" r="0" t="0"/>
          <a:stretch/>
        </p:blipFill>
        <p:spPr>
          <a:xfrm>
            <a:off x="11595750" y="1663471"/>
            <a:ext cx="459518" cy="461262"/>
          </a:xfrm>
          <a:prstGeom prst="rect">
            <a:avLst/>
          </a:prstGeom>
          <a:noFill/>
          <a:ln>
            <a:noFill/>
          </a:ln>
        </p:spPr>
      </p:pic>
      <p:pic>
        <p:nvPicPr>
          <p:cNvPr id="418" name="Google Shape;418;g2ef0f56bdec_3_271"/>
          <p:cNvPicPr preferRelativeResize="0"/>
          <p:nvPr/>
        </p:nvPicPr>
        <p:blipFill rotWithShape="1">
          <a:blip r:embed="rId5">
            <a:alphaModFix/>
          </a:blip>
          <a:srcRect b="0" l="0" r="0" t="0"/>
          <a:stretch/>
        </p:blipFill>
        <p:spPr>
          <a:xfrm>
            <a:off x="9409730" y="1592964"/>
            <a:ext cx="2021761" cy="558988"/>
          </a:xfrm>
          <a:prstGeom prst="rect">
            <a:avLst/>
          </a:prstGeom>
          <a:noFill/>
          <a:ln>
            <a:noFill/>
          </a:ln>
        </p:spPr>
      </p:pic>
      <p:sp>
        <p:nvSpPr>
          <p:cNvPr id="419" name="Google Shape;419;g2ef0f56bdec_3_271"/>
          <p:cNvSpPr txBox="1"/>
          <p:nvPr/>
        </p:nvSpPr>
        <p:spPr>
          <a:xfrm>
            <a:off x="780529" y="2215708"/>
            <a:ext cx="9770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extLst>
                  <a:ext uri="http://customooxmlschemas.google.com/">
                    <go:slidesCustomData xmlns:go="http://customooxmlschemas.google.com/" textRoundtripDataId="8"/>
                  </a:ext>
                </a:extLst>
              </a:rPr>
              <a:t>R&amp;D</a:t>
            </a:r>
            <a:r>
              <a:rPr b="1" lang="en-US" sz="2000">
                <a:solidFill>
                  <a:srgbClr val="000000"/>
                </a:solidFill>
                <a:extLst>
                  <a:ext uri="http://customooxmlschemas.google.com/">
                    <go:slidesCustomData xmlns:go="http://customooxmlschemas.google.com/" textRoundtripDataId="9"/>
                  </a:ext>
                </a:extLst>
              </a:rPr>
              <a:t> </a:t>
            </a:r>
            <a:r>
              <a:rPr b="1" i="0" lang="en-US" sz="2000" u="none" cap="none" strike="noStrike">
                <a:solidFill>
                  <a:srgbClr val="000000"/>
                </a:solidFill>
                <a:latin typeface="Arial"/>
                <a:ea typeface="Arial"/>
                <a:cs typeface="Arial"/>
                <a:sym typeface="Arial"/>
                <a:extLst>
                  <a:ext uri="http://customooxmlschemas.google.com/">
                    <go:slidesCustomData xmlns:go="http://customooxmlschemas.google.com/" textRoundtripDataId="10"/>
                  </a:ext>
                </a:extLst>
              </a:rPr>
              <a:t>Smart City Index Research</a:t>
            </a:r>
            <a:endParaRPr b="1" i="0" sz="2000" u="none" cap="none" strike="noStrike">
              <a:solidFill>
                <a:srgbClr val="000000"/>
              </a:solidFill>
              <a:latin typeface="Arial"/>
              <a:ea typeface="Arial"/>
              <a:cs typeface="Arial"/>
              <a:sym typeface="Arial"/>
            </a:endParaRPr>
          </a:p>
        </p:txBody>
      </p:sp>
      <p:sp>
        <p:nvSpPr>
          <p:cNvPr id="420" name="Google Shape;420;g2ef0f56bdec_3_271"/>
          <p:cNvSpPr txBox="1"/>
          <p:nvPr/>
        </p:nvSpPr>
        <p:spPr>
          <a:xfrm>
            <a:off x="5303675" y="2782550"/>
            <a:ext cx="6481500" cy="954300"/>
          </a:xfrm>
          <a:prstGeom prst="rect">
            <a:avLst/>
          </a:prstGeom>
          <a:noFill/>
          <a:ln>
            <a:noFill/>
          </a:ln>
        </p:spPr>
        <p:txBody>
          <a:bodyPr anchorCtr="0" anchor="t" bIns="45700" lIns="91425" spcFirstLastPara="1" rIns="91425" wrap="square" tIns="45700">
            <a:spAutoFit/>
          </a:bodyPr>
          <a:lstStyle/>
          <a:p>
            <a:pPr indent="0" lvl="0" marL="107950" marR="0" rtl="0" algn="just">
              <a:lnSpc>
                <a:spcPct val="100000"/>
              </a:lnSpc>
              <a:spcBef>
                <a:spcPts val="0"/>
              </a:spcBef>
              <a:spcAft>
                <a:spcPts val="0"/>
              </a:spcAft>
              <a:buClr>
                <a:srgbClr val="000000"/>
              </a:buClr>
              <a:buSzPts val="1400"/>
              <a:buFont typeface="Arial"/>
              <a:buNone/>
            </a:pPr>
            <a:r>
              <a:rPr lang="en-US">
                <a:solidFill>
                  <a:srgbClr val="000000"/>
                </a:solidFill>
                <a:highlight>
                  <a:schemeClr val="lt1"/>
                </a:highlight>
              </a:rPr>
              <a:t>WeGO, in partnership with IMD, recognized cities’ efforts in human-centered smart city development through the Smart City Index Report 2023. The IMD Smart City Index is distinctive because it utilizes city level data from the Human Development Index. </a:t>
            </a:r>
            <a:endParaRPr b="1" i="1" sz="1400" u="none" cap="none" strike="noStrike">
              <a:solidFill>
                <a:srgbClr val="000000"/>
              </a:solidFill>
              <a:highlight>
                <a:schemeClr val="lt1"/>
              </a:highlight>
            </a:endParaRPr>
          </a:p>
        </p:txBody>
      </p:sp>
      <p:cxnSp>
        <p:nvCxnSpPr>
          <p:cNvPr id="421" name="Google Shape;421;g2ef0f56bdec_3_271"/>
          <p:cNvCxnSpPr/>
          <p:nvPr/>
        </p:nvCxnSpPr>
        <p:spPr>
          <a:xfrm>
            <a:off x="5176156" y="3889186"/>
            <a:ext cx="6656400" cy="0"/>
          </a:xfrm>
          <a:prstGeom prst="straightConnector1">
            <a:avLst/>
          </a:prstGeom>
          <a:noFill/>
          <a:ln cap="flat" cmpd="sng" w="12700">
            <a:solidFill>
              <a:srgbClr val="D8D8D8"/>
            </a:solidFill>
            <a:prstDash val="solid"/>
            <a:miter lim="800000"/>
            <a:headEnd len="sm" w="sm" type="none"/>
            <a:tailEnd len="sm" w="sm" type="none"/>
          </a:ln>
        </p:spPr>
      </p:cxnSp>
      <p:sp>
        <p:nvSpPr>
          <p:cNvPr id="422" name="Google Shape;422;g2ef0f56bdec_3_271"/>
          <p:cNvSpPr txBox="1"/>
          <p:nvPr/>
        </p:nvSpPr>
        <p:spPr>
          <a:xfrm>
            <a:off x="5303675" y="4028850"/>
            <a:ext cx="6481500" cy="738900"/>
          </a:xfrm>
          <a:prstGeom prst="rect">
            <a:avLst/>
          </a:prstGeom>
          <a:noFill/>
          <a:ln>
            <a:noFill/>
          </a:ln>
        </p:spPr>
        <p:txBody>
          <a:bodyPr anchorCtr="0" anchor="t" bIns="45700" lIns="91425" spcFirstLastPara="1" rIns="91425" wrap="square" tIns="45700">
            <a:spAutoFit/>
          </a:bodyPr>
          <a:lstStyle/>
          <a:p>
            <a:pPr indent="0" lvl="0" marL="107950" rtl="0" algn="just">
              <a:spcBef>
                <a:spcPts val="0"/>
              </a:spcBef>
              <a:spcAft>
                <a:spcPts val="0"/>
              </a:spcAft>
              <a:buClr>
                <a:srgbClr val="000000"/>
              </a:buClr>
              <a:buSzPts val="1400"/>
              <a:buFont typeface="Arial"/>
              <a:buNone/>
            </a:pPr>
            <a:r>
              <a:rPr lang="en-US">
                <a:solidFill>
                  <a:srgbClr val="000000"/>
                </a:solidFill>
                <a:highlight>
                  <a:schemeClr val="lt1"/>
                </a:highlight>
              </a:rPr>
              <a:t>This comprehensive approach considers various indicators, such as life expectancy, education, and income, offering a more holistic view of the quality of life for city residents, as opposed to country-level data</a:t>
            </a:r>
            <a:endParaRPr b="1" i="1" sz="1400" u="none" cap="none" strike="noStrike">
              <a:solidFill>
                <a:srgbClr val="000000"/>
              </a:solidFill>
              <a:highlight>
                <a:schemeClr val="lt1"/>
              </a:highlight>
            </a:endParaRPr>
          </a:p>
        </p:txBody>
      </p:sp>
      <p:cxnSp>
        <p:nvCxnSpPr>
          <p:cNvPr id="423" name="Google Shape;423;g2ef0f56bdec_3_271"/>
          <p:cNvCxnSpPr/>
          <p:nvPr/>
        </p:nvCxnSpPr>
        <p:spPr>
          <a:xfrm>
            <a:off x="5176155" y="4862681"/>
            <a:ext cx="6656400" cy="0"/>
          </a:xfrm>
          <a:prstGeom prst="straightConnector1">
            <a:avLst/>
          </a:prstGeom>
          <a:noFill/>
          <a:ln cap="flat" cmpd="sng" w="12700">
            <a:solidFill>
              <a:srgbClr val="D8D8D8"/>
            </a:solidFill>
            <a:prstDash val="solid"/>
            <a:miter lim="800000"/>
            <a:headEnd len="sm" w="sm" type="none"/>
            <a:tailEnd len="sm" w="sm" type="none"/>
          </a:ln>
        </p:spPr>
      </p:cxnSp>
      <p:sp>
        <p:nvSpPr>
          <p:cNvPr id="424" name="Google Shape;424;g2ef0f56bdec_3_271"/>
          <p:cNvSpPr txBox="1"/>
          <p:nvPr/>
        </p:nvSpPr>
        <p:spPr>
          <a:xfrm>
            <a:off x="5303677" y="4940387"/>
            <a:ext cx="6656400" cy="954300"/>
          </a:xfrm>
          <a:prstGeom prst="rect">
            <a:avLst/>
          </a:prstGeom>
          <a:noFill/>
          <a:ln>
            <a:noFill/>
          </a:ln>
        </p:spPr>
        <p:txBody>
          <a:bodyPr anchorCtr="0" anchor="t" bIns="45700" lIns="91425" spcFirstLastPara="1" rIns="91425" wrap="square" tIns="45700">
            <a:spAutoFit/>
          </a:bodyPr>
          <a:lstStyle/>
          <a:p>
            <a:pPr indent="0" lvl="0" marL="107950" rtl="0" algn="just">
              <a:spcBef>
                <a:spcPts val="0"/>
              </a:spcBef>
              <a:spcAft>
                <a:spcPts val="0"/>
              </a:spcAft>
              <a:buClr>
                <a:srgbClr val="000000"/>
              </a:buClr>
              <a:buSzPts val="1400"/>
              <a:buFont typeface="Arial"/>
              <a:buNone/>
            </a:pPr>
            <a:r>
              <a:rPr lang="en-US">
                <a:solidFill>
                  <a:srgbClr val="000000"/>
                </a:solidFill>
                <a:highlight>
                  <a:schemeClr val="lt1"/>
                </a:highlight>
              </a:rPr>
              <a:t>Using the measurements to capture human-centered smart city development, WeGO and IMD have been working together to publish a case study book, showcasing the select winners from the Seoul Smart City Prize 2023. WeGO will explore the Smart City Index for 2024.</a:t>
            </a:r>
            <a:endParaRPr b="0" i="0" sz="1400" u="none" cap="none" strike="noStrike">
              <a:solidFill>
                <a:srgbClr val="000000"/>
              </a:solidFill>
              <a:highlight>
                <a:schemeClr val="lt1"/>
              </a:highlight>
              <a:latin typeface="Arial"/>
              <a:ea typeface="Arial"/>
              <a:cs typeface="Arial"/>
              <a:sym typeface="Arial"/>
            </a:endParaRPr>
          </a:p>
        </p:txBody>
      </p:sp>
      <p:pic>
        <p:nvPicPr>
          <p:cNvPr id="425" name="Google Shape;425;g2ef0f56bdec_3_271"/>
          <p:cNvPicPr preferRelativeResize="0"/>
          <p:nvPr/>
        </p:nvPicPr>
        <p:blipFill rotWithShape="1">
          <a:blip r:embed="rId6">
            <a:alphaModFix/>
          </a:blip>
          <a:srcRect b="0" l="0" r="0" t="0"/>
          <a:stretch/>
        </p:blipFill>
        <p:spPr>
          <a:xfrm>
            <a:off x="4587741" y="2907227"/>
            <a:ext cx="588413" cy="588413"/>
          </a:xfrm>
          <a:prstGeom prst="rect">
            <a:avLst/>
          </a:prstGeom>
          <a:noFill/>
          <a:ln>
            <a:noFill/>
          </a:ln>
        </p:spPr>
      </p:pic>
      <p:pic>
        <p:nvPicPr>
          <p:cNvPr id="426" name="Google Shape;426;g2ef0f56bdec_3_271"/>
          <p:cNvPicPr preferRelativeResize="0"/>
          <p:nvPr/>
        </p:nvPicPr>
        <p:blipFill rotWithShape="1">
          <a:blip r:embed="rId6">
            <a:alphaModFix/>
          </a:blip>
          <a:srcRect b="0" l="0" r="0" t="0"/>
          <a:stretch/>
        </p:blipFill>
        <p:spPr>
          <a:xfrm>
            <a:off x="4587741" y="4015586"/>
            <a:ext cx="588413" cy="588413"/>
          </a:xfrm>
          <a:prstGeom prst="rect">
            <a:avLst/>
          </a:prstGeom>
          <a:noFill/>
          <a:ln>
            <a:noFill/>
          </a:ln>
        </p:spPr>
      </p:pic>
      <p:pic>
        <p:nvPicPr>
          <p:cNvPr id="427" name="Google Shape;427;g2ef0f56bdec_3_271"/>
          <p:cNvPicPr preferRelativeResize="0"/>
          <p:nvPr/>
        </p:nvPicPr>
        <p:blipFill rotWithShape="1">
          <a:blip r:embed="rId6">
            <a:alphaModFix/>
          </a:blip>
          <a:srcRect b="0" l="0" r="0" t="0"/>
          <a:stretch/>
        </p:blipFill>
        <p:spPr>
          <a:xfrm>
            <a:off x="4587741" y="5027023"/>
            <a:ext cx="588413" cy="588413"/>
          </a:xfrm>
          <a:prstGeom prst="rect">
            <a:avLst/>
          </a:prstGeom>
          <a:noFill/>
          <a:ln>
            <a:noFill/>
          </a:ln>
        </p:spPr>
      </p:pic>
      <p:pic>
        <p:nvPicPr>
          <p:cNvPr id="428" name="Google Shape;428;g2ef0f56bdec_3_271"/>
          <p:cNvPicPr preferRelativeResize="0"/>
          <p:nvPr/>
        </p:nvPicPr>
        <p:blipFill rotWithShape="1">
          <a:blip r:embed="rId7">
            <a:alphaModFix/>
          </a:blip>
          <a:srcRect b="0" l="0" r="0" t="0"/>
          <a:stretch/>
        </p:blipFill>
        <p:spPr>
          <a:xfrm>
            <a:off x="159400" y="3116500"/>
            <a:ext cx="4300824" cy="3139875"/>
          </a:xfrm>
          <a:prstGeom prst="rect">
            <a:avLst/>
          </a:prstGeom>
          <a:noFill/>
          <a:ln>
            <a:noFill/>
          </a:ln>
        </p:spPr>
      </p:pic>
      <p:cxnSp>
        <p:nvCxnSpPr>
          <p:cNvPr id="429" name="Google Shape;429;g2ef0f56bdec_3_271"/>
          <p:cNvCxnSpPr/>
          <p:nvPr/>
        </p:nvCxnSpPr>
        <p:spPr>
          <a:xfrm>
            <a:off x="5328555" y="6005681"/>
            <a:ext cx="6656400" cy="0"/>
          </a:xfrm>
          <a:prstGeom prst="straightConnector1">
            <a:avLst/>
          </a:prstGeom>
          <a:noFill/>
          <a:ln cap="flat" cmpd="sng" w="12700">
            <a:solidFill>
              <a:srgbClr val="D8D8D8"/>
            </a:solidFill>
            <a:prstDash val="solid"/>
            <a:miter lim="800000"/>
            <a:headEnd len="sm" w="sm" type="none"/>
            <a:tailEnd len="sm" w="sm" type="none"/>
          </a:ln>
        </p:spPr>
      </p:cxnSp>
      <p:pic>
        <p:nvPicPr>
          <p:cNvPr id="430" name="Google Shape;430;g2ef0f56bdec_3_271"/>
          <p:cNvPicPr preferRelativeResize="0"/>
          <p:nvPr/>
        </p:nvPicPr>
        <p:blipFill rotWithShape="1">
          <a:blip r:embed="rId6">
            <a:alphaModFix/>
          </a:blip>
          <a:srcRect b="0" l="0" r="0" t="0"/>
          <a:stretch/>
        </p:blipFill>
        <p:spPr>
          <a:xfrm>
            <a:off x="4634716" y="6035348"/>
            <a:ext cx="588413" cy="588413"/>
          </a:xfrm>
          <a:prstGeom prst="rect">
            <a:avLst/>
          </a:prstGeom>
          <a:noFill/>
          <a:ln>
            <a:noFill/>
          </a:ln>
        </p:spPr>
      </p:pic>
      <p:sp>
        <p:nvSpPr>
          <p:cNvPr id="431" name="Google Shape;431;g2ef0f56bdec_3_271"/>
          <p:cNvSpPr txBox="1"/>
          <p:nvPr/>
        </p:nvSpPr>
        <p:spPr>
          <a:xfrm>
            <a:off x="5397627" y="6099462"/>
            <a:ext cx="6656400" cy="307800"/>
          </a:xfrm>
          <a:prstGeom prst="rect">
            <a:avLst/>
          </a:prstGeom>
          <a:noFill/>
          <a:ln>
            <a:noFill/>
          </a:ln>
        </p:spPr>
        <p:txBody>
          <a:bodyPr anchorCtr="0" anchor="t" bIns="45700" lIns="91425" spcFirstLastPara="1" rIns="91425" wrap="square" tIns="45700">
            <a:spAutoFit/>
          </a:bodyPr>
          <a:lstStyle/>
          <a:p>
            <a:pPr indent="0" lvl="0" marL="0" rtl="0" algn="just">
              <a:spcBef>
                <a:spcPts val="0"/>
              </a:spcBef>
              <a:spcAft>
                <a:spcPts val="0"/>
              </a:spcAft>
              <a:buClr>
                <a:srgbClr val="000000"/>
              </a:buClr>
              <a:buSzPts val="1400"/>
              <a:buFont typeface="Arial"/>
              <a:buNone/>
            </a:pPr>
            <a:r>
              <a:rPr lang="en-US">
                <a:solidFill>
                  <a:srgbClr val="000000"/>
                </a:solidFill>
                <a:highlight>
                  <a:schemeClr val="lt1"/>
                </a:highlight>
              </a:rPr>
              <a:t> WeGO will explore the Smart City Index for 2024.</a:t>
            </a:r>
            <a:endParaRPr b="0" i="0" sz="1400" u="none" cap="none" strike="noStrike">
              <a:solidFill>
                <a:srgbClr val="000000"/>
              </a:solidFill>
              <a:highlight>
                <a:schemeClr val="lt1"/>
              </a:highlight>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5" name="Shape 435"/>
        <p:cNvGrpSpPr/>
        <p:nvPr/>
      </p:nvGrpSpPr>
      <p:grpSpPr>
        <a:xfrm>
          <a:off x="0" y="0"/>
          <a:ext cx="0" cy="0"/>
          <a:chOff x="0" y="0"/>
          <a:chExt cx="0" cy="0"/>
        </a:xfrm>
      </p:grpSpPr>
      <p:sp>
        <p:nvSpPr>
          <p:cNvPr id="436" name="Google Shape;436;g2ef0f56bdec_3_204"/>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3</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sp>
        <p:nvSpPr>
          <p:cNvPr id="437" name="Google Shape;437;g2ef0f56bdec_3_204"/>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About WeGO </a:t>
            </a:r>
            <a:endParaRPr>
              <a:solidFill>
                <a:schemeClr val="dk1"/>
              </a:solidFill>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WeGO Activities 2024 </a:t>
            </a:r>
            <a:r>
              <a:rPr lang="en-US" sz="2000">
                <a:solidFill>
                  <a:srgbClr val="15A6D2"/>
                </a:solidFill>
                <a:latin typeface="Poppins Medium"/>
                <a:ea typeface="Poppins Medium"/>
                <a:cs typeface="Poppins Medium"/>
                <a:sym typeface="Poppins Medium"/>
              </a:rPr>
              <a:t> - Knowledge Sharing &amp; Networking</a:t>
            </a:r>
            <a:endParaRPr>
              <a:solidFill>
                <a:srgbClr val="8CC640"/>
              </a:solidFill>
              <a:latin typeface="Poppins Medium"/>
              <a:ea typeface="Poppins Medium"/>
              <a:cs typeface="Poppins Medium"/>
              <a:sym typeface="Poppins Medium"/>
            </a:endParaRPr>
          </a:p>
        </p:txBody>
      </p:sp>
      <p:pic>
        <p:nvPicPr>
          <p:cNvPr id="438" name="Google Shape;438;g2ef0f56bdec_3_204"/>
          <p:cNvPicPr preferRelativeResize="0"/>
          <p:nvPr/>
        </p:nvPicPr>
        <p:blipFill rotWithShape="1">
          <a:blip r:embed="rId4">
            <a:alphaModFix amt="90000"/>
          </a:blip>
          <a:srcRect b="0" l="0" r="0" t="0"/>
          <a:stretch/>
        </p:blipFill>
        <p:spPr>
          <a:xfrm>
            <a:off x="11595750" y="1663471"/>
            <a:ext cx="459518" cy="461262"/>
          </a:xfrm>
          <a:prstGeom prst="rect">
            <a:avLst/>
          </a:prstGeom>
          <a:noFill/>
          <a:ln>
            <a:noFill/>
          </a:ln>
        </p:spPr>
      </p:pic>
      <p:graphicFrame>
        <p:nvGraphicFramePr>
          <p:cNvPr id="439" name="Google Shape;439;g2ef0f56bdec_3_204"/>
          <p:cNvGraphicFramePr/>
          <p:nvPr/>
        </p:nvGraphicFramePr>
        <p:xfrm>
          <a:off x="6075057" y="3253116"/>
          <a:ext cx="3000000" cy="3000000"/>
        </p:xfrm>
        <a:graphic>
          <a:graphicData uri="http://schemas.openxmlformats.org/drawingml/2006/table">
            <a:tbl>
              <a:tblPr>
                <a:noFill/>
                <a:tableStyleId>{429891A0-E6DE-4F7E-98F0-CE35FBEB1323}</a:tableStyleId>
              </a:tblPr>
              <a:tblGrid>
                <a:gridCol w="3529775"/>
                <a:gridCol w="1564000"/>
              </a:tblGrid>
              <a:tr h="255275">
                <a:tc>
                  <a:txBody>
                    <a:bodyPr/>
                    <a:lstStyle/>
                    <a:p>
                      <a:pPr indent="-295275" lvl="0" marL="457200" marR="0" rtl="0" algn="l">
                        <a:lnSpc>
                          <a:spcPct val="100000"/>
                        </a:lnSpc>
                        <a:spcBef>
                          <a:spcPts val="0"/>
                        </a:spcBef>
                        <a:spcAft>
                          <a:spcPts val="0"/>
                        </a:spcAft>
                        <a:buClr>
                          <a:srgbClr val="0069B9"/>
                        </a:buClr>
                        <a:buSzPts val="1050"/>
                        <a:buFont typeface="Arial"/>
                        <a:buChar char="●"/>
                      </a:pPr>
                      <a:r>
                        <a:rPr lang="en-US" sz="1050" u="sng" cap="none" strike="noStrike">
                          <a:solidFill>
                            <a:srgbClr val="0069B9"/>
                          </a:solidFill>
                          <a:latin typeface="Arial"/>
                          <a:ea typeface="Arial"/>
                          <a:cs typeface="Arial"/>
                          <a:sym typeface="Arial"/>
                          <a:hlinkClick r:id="rId5">
                            <a:extLst>
                              <a:ext uri="{A12FA001-AC4F-418D-AE19-62706E023703}">
                                <ahyp:hlinkClr val="tx"/>
                              </a:ext>
                            </a:extLst>
                          </a:hlinkClick>
                        </a:rPr>
                        <a:t>World Cities Summit 2024</a:t>
                      </a:r>
                      <a:endParaRPr b="0" i="0" sz="1050" u="sng" cap="none" strike="noStrike">
                        <a:solidFill>
                          <a:srgbClr val="0069B9"/>
                        </a:solidFill>
                        <a:latin typeface="Arial"/>
                        <a:ea typeface="Arial"/>
                        <a:cs typeface="Arial"/>
                        <a:sym typeface="Arial"/>
                      </a:endParaRPr>
                    </a:p>
                  </a:txBody>
                  <a:tcPr marT="9525" marB="0" marR="9525" marL="9525" anchor="ctr">
                    <a:solidFill>
                      <a:srgbClr val="FFFFFF"/>
                    </a:solidFill>
                  </a:tcPr>
                </a:tc>
                <a:tc>
                  <a:txBody>
                    <a:bodyPr/>
                    <a:lstStyle/>
                    <a:p>
                      <a:pPr indent="0" lvl="0" marL="0" marR="0" rtl="0" algn="l">
                        <a:lnSpc>
                          <a:spcPct val="100000"/>
                        </a:lnSpc>
                        <a:spcBef>
                          <a:spcPts val="0"/>
                        </a:spcBef>
                        <a:spcAft>
                          <a:spcPts val="0"/>
                        </a:spcAft>
                        <a:buNone/>
                      </a:pPr>
                      <a:r>
                        <a:rPr i="1" lang="en-US" sz="1050" u="none" cap="none" strike="noStrike">
                          <a:solidFill>
                            <a:srgbClr val="7F7F7F"/>
                          </a:solidFill>
                          <a:latin typeface="Arial"/>
                          <a:ea typeface="Arial"/>
                          <a:cs typeface="Arial"/>
                          <a:sym typeface="Arial"/>
                        </a:rPr>
                        <a:t>Jun 02-04 | Singapore </a:t>
                      </a:r>
                      <a:endParaRPr b="0" i="1" sz="1050" u="none" cap="none" strike="noStrike">
                        <a:solidFill>
                          <a:srgbClr val="7F7F7F"/>
                        </a:solidFill>
                        <a:latin typeface="Arial"/>
                        <a:ea typeface="Arial"/>
                        <a:cs typeface="Arial"/>
                        <a:sym typeface="Arial"/>
                      </a:endParaRPr>
                    </a:p>
                  </a:txBody>
                  <a:tcPr marT="9525" marB="0" marR="9525" marL="9525" anchor="ctr">
                    <a:solidFill>
                      <a:srgbClr val="FFFFFF"/>
                    </a:solidFill>
                  </a:tcPr>
                </a:tc>
              </a:tr>
              <a:tr h="255275">
                <a:tc>
                  <a:txBody>
                    <a:bodyPr/>
                    <a:lstStyle/>
                    <a:p>
                      <a:pPr indent="-295275" lvl="0" marL="457200" marR="0" rtl="0" algn="l">
                        <a:lnSpc>
                          <a:spcPct val="100000"/>
                        </a:lnSpc>
                        <a:spcBef>
                          <a:spcPts val="0"/>
                        </a:spcBef>
                        <a:spcAft>
                          <a:spcPts val="0"/>
                        </a:spcAft>
                        <a:buClr>
                          <a:srgbClr val="0069B9"/>
                        </a:buClr>
                        <a:buSzPts val="1050"/>
                        <a:buFont typeface="Arial"/>
                        <a:buChar char="●"/>
                      </a:pPr>
                      <a:r>
                        <a:rPr lang="en-US" sz="1050" u="sng" cap="none" strike="noStrike">
                          <a:solidFill>
                            <a:srgbClr val="0069B9"/>
                          </a:solidFill>
                          <a:latin typeface="Arial"/>
                          <a:ea typeface="Arial"/>
                          <a:cs typeface="Arial"/>
                          <a:sym typeface="Arial"/>
                        </a:rPr>
                        <a:t>7th ASEAN Smart Cities Network Annual Meeting </a:t>
                      </a:r>
                      <a:endParaRPr b="0" i="0" sz="1050" u="sng" cap="none" strike="noStrike">
                        <a:solidFill>
                          <a:srgbClr val="0069B9"/>
                        </a:solidFill>
                        <a:latin typeface="Arial"/>
                        <a:ea typeface="Arial"/>
                        <a:cs typeface="Arial"/>
                        <a:sym typeface="Arial"/>
                      </a:endParaRPr>
                    </a:p>
                  </a:txBody>
                  <a:tcPr marT="9525" marB="0" marR="9525" marL="9525" anchor="ctr">
                    <a:solidFill>
                      <a:srgbClr val="FFFFFF"/>
                    </a:solidFill>
                  </a:tcPr>
                </a:tc>
                <a:tc>
                  <a:txBody>
                    <a:bodyPr/>
                    <a:lstStyle/>
                    <a:p>
                      <a:pPr indent="0" lvl="0" marL="0" marR="0" rtl="0" algn="l">
                        <a:lnSpc>
                          <a:spcPct val="100000"/>
                        </a:lnSpc>
                        <a:spcBef>
                          <a:spcPts val="0"/>
                        </a:spcBef>
                        <a:spcAft>
                          <a:spcPts val="0"/>
                        </a:spcAft>
                        <a:buNone/>
                      </a:pPr>
                      <a:r>
                        <a:rPr i="1" lang="en-US" sz="1050" u="none" cap="none" strike="noStrike">
                          <a:solidFill>
                            <a:srgbClr val="7F7F7F"/>
                          </a:solidFill>
                          <a:latin typeface="Arial"/>
                          <a:ea typeface="Arial"/>
                          <a:cs typeface="Arial"/>
                          <a:sym typeface="Arial"/>
                        </a:rPr>
                        <a:t>Aug | Luang Prabang </a:t>
                      </a:r>
                      <a:endParaRPr b="0" i="1" sz="1050" u="none" cap="none" strike="noStrike">
                        <a:solidFill>
                          <a:srgbClr val="7F7F7F"/>
                        </a:solidFill>
                        <a:latin typeface="Arial"/>
                        <a:ea typeface="Arial"/>
                        <a:cs typeface="Arial"/>
                        <a:sym typeface="Arial"/>
                      </a:endParaRPr>
                    </a:p>
                  </a:txBody>
                  <a:tcPr marT="9525" marB="0" marR="9525" marL="9525" anchor="ctr">
                    <a:solidFill>
                      <a:srgbClr val="FFFFFF"/>
                    </a:solidFill>
                  </a:tcPr>
                </a:tc>
              </a:tr>
              <a:tr h="255275">
                <a:tc>
                  <a:txBody>
                    <a:bodyPr/>
                    <a:lstStyle/>
                    <a:p>
                      <a:pPr indent="-295275" lvl="0" marL="457200" marR="0" rtl="0" algn="l">
                        <a:lnSpc>
                          <a:spcPct val="100000"/>
                        </a:lnSpc>
                        <a:spcBef>
                          <a:spcPts val="0"/>
                        </a:spcBef>
                        <a:spcAft>
                          <a:spcPts val="0"/>
                        </a:spcAft>
                        <a:buClr>
                          <a:srgbClr val="0069B9"/>
                        </a:buClr>
                        <a:buSzPts val="1050"/>
                        <a:buFont typeface="Arial"/>
                        <a:buChar char="●"/>
                      </a:pPr>
                      <a:r>
                        <a:rPr lang="en-US" sz="1050" u="sng" cap="none" strike="noStrike">
                          <a:solidFill>
                            <a:srgbClr val="0069B9"/>
                          </a:solidFill>
                          <a:latin typeface="Arial"/>
                          <a:ea typeface="Arial"/>
                          <a:cs typeface="Arial"/>
                          <a:sym typeface="Arial"/>
                          <a:hlinkClick r:id="rId6">
                            <a:extLst>
                              <a:ext uri="{A12FA001-AC4F-418D-AE19-62706E023703}">
                                <ahyp:hlinkClr val="tx"/>
                              </a:ext>
                            </a:extLst>
                          </a:hlinkClick>
                        </a:rPr>
                        <a:t>World Smart City Expo 2024 </a:t>
                      </a:r>
                      <a:endParaRPr b="0" i="0" sz="1050" u="sng" cap="none" strike="noStrike">
                        <a:solidFill>
                          <a:srgbClr val="0069B9"/>
                        </a:solidFill>
                        <a:latin typeface="Arial"/>
                        <a:ea typeface="Arial"/>
                        <a:cs typeface="Arial"/>
                        <a:sym typeface="Arial"/>
                      </a:endParaRPr>
                    </a:p>
                  </a:txBody>
                  <a:tcPr marT="9525" marB="0" marR="9525" marL="9525" anchor="ctr">
                    <a:solidFill>
                      <a:srgbClr val="FFFFFF"/>
                    </a:solidFill>
                  </a:tcPr>
                </a:tc>
                <a:tc>
                  <a:txBody>
                    <a:bodyPr/>
                    <a:lstStyle/>
                    <a:p>
                      <a:pPr indent="0" lvl="0" marL="0" marR="0" rtl="0" algn="l">
                        <a:lnSpc>
                          <a:spcPct val="100000"/>
                        </a:lnSpc>
                        <a:spcBef>
                          <a:spcPts val="0"/>
                        </a:spcBef>
                        <a:spcAft>
                          <a:spcPts val="0"/>
                        </a:spcAft>
                        <a:buNone/>
                      </a:pPr>
                      <a:r>
                        <a:rPr i="1" lang="en-US" sz="1050" u="none" cap="none" strike="noStrike">
                          <a:solidFill>
                            <a:srgbClr val="7F7F7F"/>
                          </a:solidFill>
                          <a:latin typeface="Arial"/>
                          <a:ea typeface="Arial"/>
                          <a:cs typeface="Arial"/>
                          <a:sym typeface="Arial"/>
                        </a:rPr>
                        <a:t>Sep 03-05 | Goyang </a:t>
                      </a:r>
                      <a:endParaRPr b="0" i="1" sz="1050" u="none" cap="none" strike="noStrike">
                        <a:solidFill>
                          <a:srgbClr val="7F7F7F"/>
                        </a:solidFill>
                        <a:latin typeface="Arial"/>
                        <a:ea typeface="Arial"/>
                        <a:cs typeface="Arial"/>
                        <a:sym typeface="Arial"/>
                      </a:endParaRPr>
                    </a:p>
                  </a:txBody>
                  <a:tcPr marT="9525" marB="0" marR="9525" marL="9525" anchor="ctr">
                    <a:solidFill>
                      <a:srgbClr val="FFFFFF"/>
                    </a:solidFill>
                  </a:tcPr>
                </a:tc>
              </a:tr>
              <a:tr h="255275">
                <a:tc>
                  <a:txBody>
                    <a:bodyPr/>
                    <a:lstStyle/>
                    <a:p>
                      <a:pPr indent="-295275" lvl="0" marL="457200" marR="0" rtl="0" algn="l">
                        <a:lnSpc>
                          <a:spcPct val="100000"/>
                        </a:lnSpc>
                        <a:spcBef>
                          <a:spcPts val="0"/>
                        </a:spcBef>
                        <a:spcAft>
                          <a:spcPts val="0"/>
                        </a:spcAft>
                        <a:buClr>
                          <a:srgbClr val="0069B9"/>
                        </a:buClr>
                        <a:buSzPts val="1050"/>
                        <a:buFont typeface="Arial"/>
                        <a:buChar char="●"/>
                      </a:pPr>
                      <a:r>
                        <a:rPr lang="en-US" sz="1050" u="sng" cap="none" strike="noStrike">
                          <a:solidFill>
                            <a:srgbClr val="0069B9"/>
                          </a:solidFill>
                          <a:latin typeface="Arial"/>
                          <a:ea typeface="Arial"/>
                          <a:cs typeface="Arial"/>
                          <a:sym typeface="Arial"/>
                        </a:rPr>
                        <a:t>WeGO Executive Committee Meeting (EXCOM)</a:t>
                      </a:r>
                      <a:endParaRPr b="0" i="0" sz="1050" u="sng" cap="none" strike="noStrike">
                        <a:solidFill>
                          <a:srgbClr val="0069B9"/>
                        </a:solidFill>
                        <a:latin typeface="Arial"/>
                        <a:ea typeface="Arial"/>
                        <a:cs typeface="Arial"/>
                        <a:sym typeface="Arial"/>
                      </a:endParaRPr>
                    </a:p>
                  </a:txBody>
                  <a:tcPr marT="9525" marB="0" marR="9525" marL="9525" anchor="ctr">
                    <a:solidFill>
                      <a:srgbClr val="FFFFFF"/>
                    </a:solidFill>
                  </a:tcPr>
                </a:tc>
                <a:tc>
                  <a:txBody>
                    <a:bodyPr/>
                    <a:lstStyle/>
                    <a:p>
                      <a:pPr indent="0" lvl="0" marL="0" marR="0" rtl="0" algn="l">
                        <a:lnSpc>
                          <a:spcPct val="100000"/>
                        </a:lnSpc>
                        <a:spcBef>
                          <a:spcPts val="0"/>
                        </a:spcBef>
                        <a:spcAft>
                          <a:spcPts val="0"/>
                        </a:spcAft>
                        <a:buNone/>
                      </a:pPr>
                      <a:r>
                        <a:rPr i="1" lang="en-US" sz="1050" u="none" cap="none" strike="noStrike">
                          <a:solidFill>
                            <a:srgbClr val="7F7F7F"/>
                          </a:solidFill>
                          <a:latin typeface="Arial"/>
                          <a:ea typeface="Arial"/>
                          <a:cs typeface="Arial"/>
                          <a:sym typeface="Arial"/>
                        </a:rPr>
                        <a:t>Sep 19-21 | Almaty </a:t>
                      </a:r>
                      <a:endParaRPr b="0" i="1" sz="1050" u="none" cap="none" strike="noStrike">
                        <a:solidFill>
                          <a:srgbClr val="7F7F7F"/>
                        </a:solidFill>
                        <a:latin typeface="Arial"/>
                        <a:ea typeface="Arial"/>
                        <a:cs typeface="Arial"/>
                        <a:sym typeface="Arial"/>
                      </a:endParaRPr>
                    </a:p>
                  </a:txBody>
                  <a:tcPr marT="9525" marB="0" marR="9525" marL="9525" anchor="ctr">
                    <a:solidFill>
                      <a:srgbClr val="FFFFFF"/>
                    </a:solidFill>
                  </a:tcPr>
                </a:tc>
              </a:tr>
              <a:tr h="255275">
                <a:tc>
                  <a:txBody>
                    <a:bodyPr/>
                    <a:lstStyle/>
                    <a:p>
                      <a:pPr indent="-295275" lvl="0" marL="457200" marR="0" rtl="0" algn="l">
                        <a:lnSpc>
                          <a:spcPct val="100000"/>
                        </a:lnSpc>
                        <a:spcBef>
                          <a:spcPts val="0"/>
                        </a:spcBef>
                        <a:spcAft>
                          <a:spcPts val="0"/>
                        </a:spcAft>
                        <a:buClr>
                          <a:srgbClr val="0069B9"/>
                        </a:buClr>
                        <a:buSzPts val="1050"/>
                        <a:buFont typeface="Arial"/>
                        <a:buChar char="●"/>
                      </a:pPr>
                      <a:r>
                        <a:rPr lang="en-US" sz="1050" u="sng" cap="none" strike="noStrike">
                          <a:solidFill>
                            <a:srgbClr val="0069B9"/>
                          </a:solidFill>
                          <a:latin typeface="Arial"/>
                          <a:ea typeface="Arial"/>
                          <a:cs typeface="Arial"/>
                          <a:sym typeface="Arial"/>
                        </a:rPr>
                        <a:t>Seoul Smart Life Week </a:t>
                      </a:r>
                      <a:endParaRPr b="0" i="0" sz="1050" u="sng" cap="none" strike="noStrike">
                        <a:solidFill>
                          <a:srgbClr val="0069B9"/>
                        </a:solidFill>
                        <a:latin typeface="Arial"/>
                        <a:ea typeface="Arial"/>
                        <a:cs typeface="Arial"/>
                        <a:sym typeface="Arial"/>
                      </a:endParaRPr>
                    </a:p>
                  </a:txBody>
                  <a:tcPr marT="9525" marB="0" marR="9525" marL="9525" anchor="ctr">
                    <a:solidFill>
                      <a:srgbClr val="FFFFFF"/>
                    </a:solidFill>
                  </a:tcPr>
                </a:tc>
                <a:tc>
                  <a:txBody>
                    <a:bodyPr/>
                    <a:lstStyle/>
                    <a:p>
                      <a:pPr indent="0" lvl="0" marL="0" marR="0" rtl="0" algn="l">
                        <a:lnSpc>
                          <a:spcPct val="100000"/>
                        </a:lnSpc>
                        <a:spcBef>
                          <a:spcPts val="0"/>
                        </a:spcBef>
                        <a:spcAft>
                          <a:spcPts val="0"/>
                        </a:spcAft>
                        <a:buNone/>
                      </a:pPr>
                      <a:r>
                        <a:rPr i="1" lang="en-US" sz="1050" u="none" cap="none" strike="noStrike">
                          <a:solidFill>
                            <a:srgbClr val="7F7F7F"/>
                          </a:solidFill>
                          <a:latin typeface="Arial"/>
                          <a:ea typeface="Arial"/>
                          <a:cs typeface="Arial"/>
                          <a:sym typeface="Arial"/>
                        </a:rPr>
                        <a:t>Oct 07-09 | Seoul </a:t>
                      </a:r>
                      <a:endParaRPr b="0" i="1" sz="1050" u="none" cap="none" strike="noStrike">
                        <a:solidFill>
                          <a:srgbClr val="7F7F7F"/>
                        </a:solidFill>
                        <a:latin typeface="Arial"/>
                        <a:ea typeface="Arial"/>
                        <a:cs typeface="Arial"/>
                        <a:sym typeface="Arial"/>
                      </a:endParaRPr>
                    </a:p>
                  </a:txBody>
                  <a:tcPr marT="9525" marB="0" marR="9525" marL="9525" anchor="ctr">
                    <a:solidFill>
                      <a:srgbClr val="FFFFFF"/>
                    </a:solidFill>
                  </a:tcPr>
                </a:tc>
              </a:tr>
              <a:tr h="255275">
                <a:tc>
                  <a:txBody>
                    <a:bodyPr/>
                    <a:lstStyle/>
                    <a:p>
                      <a:pPr indent="-295275" lvl="0" marL="457200" marR="0" rtl="0" algn="l">
                        <a:lnSpc>
                          <a:spcPct val="100000"/>
                        </a:lnSpc>
                        <a:spcBef>
                          <a:spcPts val="0"/>
                        </a:spcBef>
                        <a:spcAft>
                          <a:spcPts val="0"/>
                        </a:spcAft>
                        <a:buClr>
                          <a:srgbClr val="0069B9"/>
                        </a:buClr>
                        <a:buSzPts val="1050"/>
                        <a:buFont typeface="Arial"/>
                        <a:buChar char="●"/>
                      </a:pPr>
                      <a:r>
                        <a:rPr lang="en-US" sz="1050" u="sng" cap="none" strike="noStrike">
                          <a:solidFill>
                            <a:srgbClr val="0069B9"/>
                          </a:solidFill>
                          <a:latin typeface="Arial"/>
                          <a:ea typeface="Arial"/>
                          <a:cs typeface="Arial"/>
                          <a:sym typeface="Arial"/>
                          <a:hlinkClick r:id="rId7">
                            <a:extLst>
                              <a:ext uri="{A12FA001-AC4F-418D-AE19-62706E023703}">
                                <ahyp:hlinkClr val="tx"/>
                              </a:ext>
                            </a:extLst>
                          </a:hlinkClick>
                        </a:rPr>
                        <a:t>Smart City Expo World Congress 2024 </a:t>
                      </a:r>
                      <a:endParaRPr b="0" i="0" sz="1050" u="sng" cap="none" strike="noStrike">
                        <a:solidFill>
                          <a:srgbClr val="0069B9"/>
                        </a:solidFill>
                        <a:latin typeface="Arial"/>
                        <a:ea typeface="Arial"/>
                        <a:cs typeface="Arial"/>
                        <a:sym typeface="Arial"/>
                      </a:endParaRPr>
                    </a:p>
                  </a:txBody>
                  <a:tcPr marT="9525" marB="0" marR="9525" marL="9525" anchor="ctr">
                    <a:solidFill>
                      <a:srgbClr val="FFFFFF"/>
                    </a:solidFill>
                  </a:tcPr>
                </a:tc>
                <a:tc>
                  <a:txBody>
                    <a:bodyPr/>
                    <a:lstStyle/>
                    <a:p>
                      <a:pPr indent="0" lvl="0" marL="0" marR="0" rtl="0" algn="l">
                        <a:lnSpc>
                          <a:spcPct val="100000"/>
                        </a:lnSpc>
                        <a:spcBef>
                          <a:spcPts val="0"/>
                        </a:spcBef>
                        <a:spcAft>
                          <a:spcPts val="0"/>
                        </a:spcAft>
                        <a:buNone/>
                      </a:pPr>
                      <a:r>
                        <a:rPr i="1" lang="en-US" sz="1050" u="none" cap="none" strike="noStrike">
                          <a:solidFill>
                            <a:srgbClr val="7F7F7F"/>
                          </a:solidFill>
                          <a:latin typeface="Arial"/>
                          <a:ea typeface="Arial"/>
                          <a:cs typeface="Arial"/>
                          <a:sym typeface="Arial"/>
                        </a:rPr>
                        <a:t>Nov 05-07 | Barcelona </a:t>
                      </a:r>
                      <a:endParaRPr b="0" i="1" sz="1050" u="none" cap="none" strike="noStrike">
                        <a:solidFill>
                          <a:srgbClr val="7F7F7F"/>
                        </a:solidFill>
                        <a:latin typeface="Arial"/>
                        <a:ea typeface="Arial"/>
                        <a:cs typeface="Arial"/>
                        <a:sym typeface="Arial"/>
                      </a:endParaRPr>
                    </a:p>
                  </a:txBody>
                  <a:tcPr marT="9525" marB="0" marR="9525" marL="9525" anchor="ctr">
                    <a:solidFill>
                      <a:srgbClr val="FFFFFF"/>
                    </a:solidFill>
                  </a:tcPr>
                </a:tc>
              </a:tr>
              <a:tr h="255275">
                <a:tc>
                  <a:txBody>
                    <a:bodyPr/>
                    <a:lstStyle/>
                    <a:p>
                      <a:pPr indent="-295275" lvl="0" marL="457200" marR="0" rtl="0" algn="l">
                        <a:lnSpc>
                          <a:spcPct val="100000"/>
                        </a:lnSpc>
                        <a:spcBef>
                          <a:spcPts val="0"/>
                        </a:spcBef>
                        <a:spcAft>
                          <a:spcPts val="0"/>
                        </a:spcAft>
                        <a:buClr>
                          <a:srgbClr val="0069B9"/>
                        </a:buClr>
                        <a:buSzPts val="1050"/>
                        <a:buFont typeface="Arial"/>
                        <a:buChar char="●"/>
                      </a:pPr>
                      <a:r>
                        <a:rPr lang="en-US" sz="1050" u="sng" cap="none" strike="noStrike">
                          <a:solidFill>
                            <a:srgbClr val="0069B9"/>
                          </a:solidFill>
                          <a:latin typeface="Arial"/>
                          <a:ea typeface="Arial"/>
                          <a:cs typeface="Arial"/>
                          <a:sym typeface="Arial"/>
                          <a:hlinkClick r:id="rId8">
                            <a:extLst>
                              <a:ext uri="{A12FA001-AC4F-418D-AE19-62706E023703}">
                                <ahyp:hlinkClr val="tx"/>
                              </a:ext>
                            </a:extLst>
                          </a:hlinkClick>
                        </a:rPr>
                        <a:t>COP29 </a:t>
                      </a:r>
                      <a:endParaRPr b="0" i="0" sz="1050" u="sng" cap="none" strike="noStrike">
                        <a:solidFill>
                          <a:srgbClr val="0069B9"/>
                        </a:solidFill>
                        <a:latin typeface="Arial"/>
                        <a:ea typeface="Arial"/>
                        <a:cs typeface="Arial"/>
                        <a:sym typeface="Arial"/>
                      </a:endParaRPr>
                    </a:p>
                  </a:txBody>
                  <a:tcPr marT="9525" marB="0" marR="9525" marL="9525" anchor="ctr">
                    <a:solidFill>
                      <a:srgbClr val="FFFFFF"/>
                    </a:solidFill>
                  </a:tcPr>
                </a:tc>
                <a:tc>
                  <a:txBody>
                    <a:bodyPr/>
                    <a:lstStyle/>
                    <a:p>
                      <a:pPr indent="0" lvl="0" marL="0" marR="0" rtl="0" algn="l">
                        <a:lnSpc>
                          <a:spcPct val="100000"/>
                        </a:lnSpc>
                        <a:spcBef>
                          <a:spcPts val="0"/>
                        </a:spcBef>
                        <a:spcAft>
                          <a:spcPts val="0"/>
                        </a:spcAft>
                        <a:buNone/>
                      </a:pPr>
                      <a:r>
                        <a:rPr i="1" lang="en-US" sz="1050" u="none" cap="none" strike="noStrike">
                          <a:solidFill>
                            <a:srgbClr val="7F7F7F"/>
                          </a:solidFill>
                          <a:latin typeface="Arial"/>
                          <a:ea typeface="Arial"/>
                          <a:cs typeface="Arial"/>
                          <a:sym typeface="Arial"/>
                        </a:rPr>
                        <a:t>Nov 11-22 | Baku </a:t>
                      </a:r>
                      <a:endParaRPr b="0" i="1" sz="1050" u="none" cap="none" strike="noStrike">
                        <a:solidFill>
                          <a:srgbClr val="7F7F7F"/>
                        </a:solidFill>
                        <a:latin typeface="Arial"/>
                        <a:ea typeface="Arial"/>
                        <a:cs typeface="Arial"/>
                        <a:sym typeface="Arial"/>
                      </a:endParaRPr>
                    </a:p>
                  </a:txBody>
                  <a:tcPr marT="9525" marB="0" marR="9525" marL="9525" anchor="ctr">
                    <a:solidFill>
                      <a:srgbClr val="FFFFFF"/>
                    </a:solidFill>
                  </a:tcPr>
                </a:tc>
              </a:tr>
            </a:tbl>
          </a:graphicData>
        </a:graphic>
      </p:graphicFrame>
      <p:graphicFrame>
        <p:nvGraphicFramePr>
          <p:cNvPr id="440" name="Google Shape;440;g2ef0f56bdec_3_204"/>
          <p:cNvGraphicFramePr/>
          <p:nvPr/>
        </p:nvGraphicFramePr>
        <p:xfrm>
          <a:off x="774371" y="3253116"/>
          <a:ext cx="3000000" cy="3000000"/>
        </p:xfrm>
        <a:graphic>
          <a:graphicData uri="http://schemas.openxmlformats.org/drawingml/2006/table">
            <a:tbl>
              <a:tblPr>
                <a:noFill/>
                <a:tableStyleId>{429891A0-E6DE-4F7E-98F0-CE35FBEB1323}</a:tableStyleId>
              </a:tblPr>
              <a:tblGrid>
                <a:gridCol w="3529775"/>
                <a:gridCol w="1564000"/>
              </a:tblGrid>
              <a:tr h="293375">
                <a:tc>
                  <a:txBody>
                    <a:bodyPr/>
                    <a:lstStyle/>
                    <a:p>
                      <a:pPr indent="-295275" lvl="0" marL="457200" marR="0" rtl="0" algn="l">
                        <a:lnSpc>
                          <a:spcPct val="100000"/>
                        </a:lnSpc>
                        <a:spcBef>
                          <a:spcPts val="0"/>
                        </a:spcBef>
                        <a:spcAft>
                          <a:spcPts val="0"/>
                        </a:spcAft>
                        <a:buClr>
                          <a:srgbClr val="0069B9"/>
                        </a:buClr>
                        <a:buSzPts val="1050"/>
                        <a:buFont typeface="Arial"/>
                        <a:buChar char="●"/>
                      </a:pPr>
                      <a:r>
                        <a:rPr lang="en-US" sz="1050" u="sng" cap="none" strike="noStrike">
                          <a:solidFill>
                            <a:srgbClr val="0069B9"/>
                          </a:solidFill>
                          <a:latin typeface="Arial"/>
                          <a:ea typeface="Arial"/>
                          <a:cs typeface="Arial"/>
                          <a:sym typeface="Arial"/>
                          <a:hlinkClick r:id="rId9">
                            <a:extLst>
                              <a:ext uri="{A12FA001-AC4F-418D-AE19-62706E023703}">
                                <ahyp:hlinkClr val="tx"/>
                              </a:ext>
                            </a:extLst>
                          </a:hlinkClick>
                        </a:rPr>
                        <a:t>CES 2024</a:t>
                      </a:r>
                      <a:endParaRPr b="0" i="0" sz="1050" u="sng" cap="none" strike="noStrike">
                        <a:solidFill>
                          <a:srgbClr val="0069B9"/>
                        </a:solidFill>
                        <a:latin typeface="Arial"/>
                        <a:ea typeface="Arial"/>
                        <a:cs typeface="Arial"/>
                        <a:sym typeface="Arial"/>
                      </a:endParaRPr>
                    </a:p>
                  </a:txBody>
                  <a:tcPr marT="9525" marB="0" marR="9525" marL="9525" anchor="ctr">
                    <a:solidFill>
                      <a:srgbClr val="FFFFFF"/>
                    </a:solidFill>
                  </a:tcPr>
                </a:tc>
                <a:tc>
                  <a:txBody>
                    <a:bodyPr/>
                    <a:lstStyle/>
                    <a:p>
                      <a:pPr indent="0" lvl="0" marL="0" marR="0" rtl="0" algn="l">
                        <a:lnSpc>
                          <a:spcPct val="100000"/>
                        </a:lnSpc>
                        <a:spcBef>
                          <a:spcPts val="0"/>
                        </a:spcBef>
                        <a:spcAft>
                          <a:spcPts val="0"/>
                        </a:spcAft>
                        <a:buNone/>
                      </a:pPr>
                      <a:r>
                        <a:rPr i="1" lang="en-US" sz="1050" u="none" cap="none" strike="noStrike">
                          <a:solidFill>
                            <a:srgbClr val="7F7F7F"/>
                          </a:solidFill>
                          <a:latin typeface="Arial"/>
                          <a:ea typeface="Arial"/>
                          <a:cs typeface="Arial"/>
                          <a:sym typeface="Arial"/>
                        </a:rPr>
                        <a:t>Jan 10-12 | Las Vegas </a:t>
                      </a:r>
                      <a:endParaRPr b="0" i="1" sz="1050" u="none" cap="none" strike="noStrike">
                        <a:solidFill>
                          <a:srgbClr val="7F7F7F"/>
                        </a:solidFill>
                        <a:latin typeface="Arial"/>
                        <a:ea typeface="Arial"/>
                        <a:cs typeface="Arial"/>
                        <a:sym typeface="Arial"/>
                      </a:endParaRPr>
                    </a:p>
                  </a:txBody>
                  <a:tcPr marT="9525" marB="0" marR="9525" marL="9525" anchor="ctr">
                    <a:solidFill>
                      <a:srgbClr val="FFFFFF"/>
                    </a:solidFill>
                  </a:tcPr>
                </a:tc>
              </a:tr>
              <a:tr h="293375">
                <a:tc>
                  <a:txBody>
                    <a:bodyPr/>
                    <a:lstStyle/>
                    <a:p>
                      <a:pPr indent="-295275" lvl="0" marL="457200" marR="0" rtl="0" algn="l">
                        <a:lnSpc>
                          <a:spcPct val="100000"/>
                        </a:lnSpc>
                        <a:spcBef>
                          <a:spcPts val="0"/>
                        </a:spcBef>
                        <a:spcAft>
                          <a:spcPts val="0"/>
                        </a:spcAft>
                        <a:buClr>
                          <a:srgbClr val="0069B9"/>
                        </a:buClr>
                        <a:buSzPts val="1050"/>
                        <a:buFont typeface="Arial"/>
                        <a:buChar char="●"/>
                      </a:pPr>
                      <a:r>
                        <a:rPr lang="en-US" sz="1050" u="sng" cap="none" strike="noStrike">
                          <a:solidFill>
                            <a:srgbClr val="0069B9"/>
                          </a:solidFill>
                          <a:latin typeface="Arial"/>
                          <a:ea typeface="Arial"/>
                          <a:cs typeface="Arial"/>
                          <a:sym typeface="Arial"/>
                          <a:hlinkClick r:id="rId10">
                            <a:extLst>
                              <a:ext uri="{A12FA001-AC4F-418D-AE19-62706E023703}">
                                <ahyp:hlinkClr val="tx"/>
                              </a:ext>
                            </a:extLst>
                          </a:hlinkClick>
                        </a:rPr>
                        <a:t>Smart City Summit &amp; Expo 2024</a:t>
                      </a:r>
                      <a:endParaRPr b="0" i="0" sz="1050" u="sng" cap="none" strike="noStrike">
                        <a:solidFill>
                          <a:srgbClr val="0069B9"/>
                        </a:solidFill>
                        <a:latin typeface="Arial"/>
                        <a:ea typeface="Arial"/>
                        <a:cs typeface="Arial"/>
                        <a:sym typeface="Arial"/>
                      </a:endParaRPr>
                    </a:p>
                  </a:txBody>
                  <a:tcPr marT="9525" marB="0" marR="9525" marL="9525" anchor="ctr">
                    <a:solidFill>
                      <a:srgbClr val="FFFFFF"/>
                    </a:solidFill>
                  </a:tcPr>
                </a:tc>
                <a:tc>
                  <a:txBody>
                    <a:bodyPr/>
                    <a:lstStyle/>
                    <a:p>
                      <a:pPr indent="0" lvl="0" marL="0" marR="0" rtl="0" algn="l">
                        <a:lnSpc>
                          <a:spcPct val="100000"/>
                        </a:lnSpc>
                        <a:spcBef>
                          <a:spcPts val="0"/>
                        </a:spcBef>
                        <a:spcAft>
                          <a:spcPts val="0"/>
                        </a:spcAft>
                        <a:buNone/>
                      </a:pPr>
                      <a:r>
                        <a:rPr i="1" lang="en-US" sz="1050" u="none" cap="none" strike="noStrike">
                          <a:solidFill>
                            <a:srgbClr val="7F7F7F"/>
                          </a:solidFill>
                          <a:latin typeface="Arial"/>
                          <a:ea typeface="Arial"/>
                          <a:cs typeface="Arial"/>
                          <a:sym typeface="Arial"/>
                        </a:rPr>
                        <a:t>Mar 19-23 | Taipei</a:t>
                      </a:r>
                      <a:endParaRPr b="0" i="1" sz="1050" u="none" cap="none" strike="noStrike">
                        <a:solidFill>
                          <a:srgbClr val="7F7F7F"/>
                        </a:solidFill>
                        <a:latin typeface="Arial"/>
                        <a:ea typeface="Arial"/>
                        <a:cs typeface="Arial"/>
                        <a:sym typeface="Arial"/>
                      </a:endParaRPr>
                    </a:p>
                  </a:txBody>
                  <a:tcPr marT="9525" marB="0" marR="9525" marL="9525" anchor="ctr">
                    <a:solidFill>
                      <a:srgbClr val="FFFFFF"/>
                    </a:solidFill>
                  </a:tcPr>
                </a:tc>
              </a:tr>
              <a:tr h="293375">
                <a:tc>
                  <a:txBody>
                    <a:bodyPr/>
                    <a:lstStyle/>
                    <a:p>
                      <a:pPr indent="-295275" lvl="0" marL="457200" marR="0" rtl="0" algn="l">
                        <a:lnSpc>
                          <a:spcPct val="100000"/>
                        </a:lnSpc>
                        <a:spcBef>
                          <a:spcPts val="0"/>
                        </a:spcBef>
                        <a:spcAft>
                          <a:spcPts val="0"/>
                        </a:spcAft>
                        <a:buClr>
                          <a:srgbClr val="0069B9"/>
                        </a:buClr>
                        <a:buSzPts val="1050"/>
                        <a:buFont typeface="Arial"/>
                        <a:buChar char="●"/>
                      </a:pPr>
                      <a:r>
                        <a:rPr lang="en-US" sz="1050" u="sng" cap="none" strike="noStrike">
                          <a:solidFill>
                            <a:srgbClr val="0069B9"/>
                          </a:solidFill>
                          <a:latin typeface="Arial"/>
                          <a:ea typeface="Arial"/>
                          <a:cs typeface="Arial"/>
                          <a:sym typeface="Arial"/>
                          <a:hlinkClick r:id="rId11">
                            <a:extLst>
                              <a:ext uri="{A12FA001-AC4F-418D-AE19-62706E023703}">
                                <ahyp:hlinkClr val="tx"/>
                              </a:ext>
                            </a:extLst>
                          </a:hlinkClick>
                        </a:rPr>
                        <a:t>Smart City Expo Curitiba </a:t>
                      </a:r>
                      <a:endParaRPr b="0" i="0" sz="1050" u="sng" cap="none" strike="noStrike">
                        <a:solidFill>
                          <a:srgbClr val="0069B9"/>
                        </a:solidFill>
                        <a:latin typeface="Arial"/>
                        <a:ea typeface="Arial"/>
                        <a:cs typeface="Arial"/>
                        <a:sym typeface="Arial"/>
                      </a:endParaRPr>
                    </a:p>
                  </a:txBody>
                  <a:tcPr marT="9525" marB="0" marR="9525" marL="9525" anchor="ctr">
                    <a:solidFill>
                      <a:srgbClr val="FFFFFF"/>
                    </a:solidFill>
                  </a:tcPr>
                </a:tc>
                <a:tc>
                  <a:txBody>
                    <a:bodyPr/>
                    <a:lstStyle/>
                    <a:p>
                      <a:pPr indent="0" lvl="0" marL="0" marR="0" rtl="0" algn="l">
                        <a:lnSpc>
                          <a:spcPct val="100000"/>
                        </a:lnSpc>
                        <a:spcBef>
                          <a:spcPts val="0"/>
                        </a:spcBef>
                        <a:spcAft>
                          <a:spcPts val="0"/>
                        </a:spcAft>
                        <a:buNone/>
                      </a:pPr>
                      <a:r>
                        <a:rPr i="1" lang="en-US" sz="1050" u="none" cap="none" strike="noStrike">
                          <a:solidFill>
                            <a:srgbClr val="7F7F7F"/>
                          </a:solidFill>
                          <a:latin typeface="Arial"/>
                          <a:ea typeface="Arial"/>
                          <a:cs typeface="Arial"/>
                          <a:sym typeface="Arial"/>
                        </a:rPr>
                        <a:t>Mar 20-22 | Curitiba </a:t>
                      </a:r>
                      <a:endParaRPr b="0" i="1" sz="1050" u="none" cap="none" strike="noStrike">
                        <a:solidFill>
                          <a:srgbClr val="7F7F7F"/>
                        </a:solidFill>
                        <a:latin typeface="Arial"/>
                        <a:ea typeface="Arial"/>
                        <a:cs typeface="Arial"/>
                        <a:sym typeface="Arial"/>
                      </a:endParaRPr>
                    </a:p>
                  </a:txBody>
                  <a:tcPr marT="9525" marB="0" marR="9525" marL="9525" anchor="ctr">
                    <a:solidFill>
                      <a:srgbClr val="FFFFFF"/>
                    </a:solidFill>
                  </a:tcPr>
                </a:tc>
              </a:tr>
              <a:tr h="293375">
                <a:tc>
                  <a:txBody>
                    <a:bodyPr/>
                    <a:lstStyle/>
                    <a:p>
                      <a:pPr indent="-295275" lvl="0" marL="457200" marR="0" rtl="0" algn="l">
                        <a:lnSpc>
                          <a:spcPct val="100000"/>
                        </a:lnSpc>
                        <a:spcBef>
                          <a:spcPts val="0"/>
                        </a:spcBef>
                        <a:spcAft>
                          <a:spcPts val="0"/>
                        </a:spcAft>
                        <a:buClr>
                          <a:srgbClr val="0069B9"/>
                        </a:buClr>
                        <a:buSzPts val="1050"/>
                        <a:buFont typeface="Arial"/>
                        <a:buChar char="●"/>
                      </a:pPr>
                      <a:r>
                        <a:rPr lang="en-US" sz="1050" u="sng" cap="none" strike="noStrike">
                          <a:solidFill>
                            <a:srgbClr val="0069B9"/>
                          </a:solidFill>
                          <a:latin typeface="Arial"/>
                          <a:ea typeface="Arial"/>
                          <a:cs typeface="Arial"/>
                          <a:sym typeface="Arial"/>
                          <a:hlinkClick r:id="rId12">
                            <a:extLst>
                              <a:ext uri="{A12FA001-AC4F-418D-AE19-62706E023703}">
                                <ahyp:hlinkClr val="tx"/>
                              </a:ext>
                            </a:extLst>
                          </a:hlinkClick>
                        </a:rPr>
                        <a:t>Annual Investment Meeting 2024 </a:t>
                      </a:r>
                      <a:endParaRPr b="0" i="0" sz="1050" u="sng" cap="none" strike="noStrike">
                        <a:solidFill>
                          <a:srgbClr val="0069B9"/>
                        </a:solidFill>
                        <a:latin typeface="Arial"/>
                        <a:ea typeface="Arial"/>
                        <a:cs typeface="Arial"/>
                        <a:sym typeface="Arial"/>
                      </a:endParaRPr>
                    </a:p>
                  </a:txBody>
                  <a:tcPr marT="9525" marB="0" marR="9525" marL="9525" anchor="ctr">
                    <a:solidFill>
                      <a:srgbClr val="FFFFFF"/>
                    </a:solidFill>
                  </a:tcPr>
                </a:tc>
                <a:tc>
                  <a:txBody>
                    <a:bodyPr/>
                    <a:lstStyle/>
                    <a:p>
                      <a:pPr indent="0" lvl="0" marL="0" marR="0" rtl="0" algn="l">
                        <a:lnSpc>
                          <a:spcPct val="100000"/>
                        </a:lnSpc>
                        <a:spcBef>
                          <a:spcPts val="0"/>
                        </a:spcBef>
                        <a:spcAft>
                          <a:spcPts val="0"/>
                        </a:spcAft>
                        <a:buNone/>
                      </a:pPr>
                      <a:r>
                        <a:rPr i="1" lang="en-US" sz="1050" u="none" cap="none" strike="noStrike">
                          <a:solidFill>
                            <a:srgbClr val="7F7F7F"/>
                          </a:solidFill>
                          <a:latin typeface="Arial"/>
                          <a:ea typeface="Arial"/>
                          <a:cs typeface="Arial"/>
                          <a:sym typeface="Arial"/>
                        </a:rPr>
                        <a:t>May 07-09 | Abu Dhabi </a:t>
                      </a:r>
                      <a:endParaRPr b="0" i="1" sz="1050" u="none" cap="none" strike="noStrike">
                        <a:solidFill>
                          <a:srgbClr val="7F7F7F"/>
                        </a:solidFill>
                        <a:latin typeface="Arial"/>
                        <a:ea typeface="Arial"/>
                        <a:cs typeface="Arial"/>
                        <a:sym typeface="Arial"/>
                      </a:endParaRPr>
                    </a:p>
                  </a:txBody>
                  <a:tcPr marT="9525" marB="0" marR="9525" marL="9525" anchor="ctr">
                    <a:solidFill>
                      <a:srgbClr val="FFFFFF"/>
                    </a:solidFill>
                  </a:tcPr>
                </a:tc>
              </a:tr>
              <a:tr h="293375">
                <a:tc>
                  <a:txBody>
                    <a:bodyPr/>
                    <a:lstStyle/>
                    <a:p>
                      <a:pPr indent="-295275" lvl="0" marL="457200" marR="0" rtl="0" algn="l">
                        <a:lnSpc>
                          <a:spcPct val="100000"/>
                        </a:lnSpc>
                        <a:spcBef>
                          <a:spcPts val="0"/>
                        </a:spcBef>
                        <a:spcAft>
                          <a:spcPts val="0"/>
                        </a:spcAft>
                        <a:buClr>
                          <a:srgbClr val="0069B9"/>
                        </a:buClr>
                        <a:buSzPts val="1050"/>
                        <a:buFont typeface="Arial"/>
                        <a:buChar char="●"/>
                      </a:pPr>
                      <a:r>
                        <a:rPr lang="en-US" sz="1050" u="sng" cap="none" strike="noStrike">
                          <a:solidFill>
                            <a:srgbClr val="0069B9"/>
                          </a:solidFill>
                          <a:latin typeface="Arial"/>
                          <a:ea typeface="Arial"/>
                          <a:cs typeface="Arial"/>
                          <a:sym typeface="Arial"/>
                        </a:rPr>
                        <a:t>Parliamentary Assembly of the </a:t>
                      </a:r>
                      <a:br>
                        <a:rPr lang="en-US" sz="1050" u="sng" cap="none" strike="noStrike">
                          <a:solidFill>
                            <a:srgbClr val="0069B9"/>
                          </a:solidFill>
                          <a:latin typeface="Arial"/>
                          <a:ea typeface="Arial"/>
                          <a:cs typeface="Arial"/>
                          <a:sym typeface="Arial"/>
                        </a:rPr>
                      </a:br>
                      <a:r>
                        <a:rPr lang="en-US" sz="1050" u="sng" cap="none" strike="noStrike">
                          <a:solidFill>
                            <a:srgbClr val="0069B9"/>
                          </a:solidFill>
                          <a:latin typeface="Arial"/>
                          <a:ea typeface="Arial"/>
                          <a:cs typeface="Arial"/>
                          <a:sym typeface="Arial"/>
                        </a:rPr>
                        <a:t>Mediterranean General Assembly </a:t>
                      </a:r>
                      <a:endParaRPr b="0" i="0" sz="1050" u="sng" cap="none" strike="noStrike">
                        <a:solidFill>
                          <a:srgbClr val="0069B9"/>
                        </a:solidFill>
                        <a:latin typeface="Arial"/>
                        <a:ea typeface="Arial"/>
                        <a:cs typeface="Arial"/>
                        <a:sym typeface="Arial"/>
                      </a:endParaRPr>
                    </a:p>
                  </a:txBody>
                  <a:tcPr marT="9525" marB="0" marR="9525" marL="9525" anchor="ctr">
                    <a:solidFill>
                      <a:srgbClr val="FFFFFF"/>
                    </a:solidFill>
                  </a:tcPr>
                </a:tc>
                <a:tc>
                  <a:txBody>
                    <a:bodyPr/>
                    <a:lstStyle/>
                    <a:p>
                      <a:pPr indent="0" lvl="0" marL="0" marR="0" rtl="0" algn="l">
                        <a:lnSpc>
                          <a:spcPct val="100000"/>
                        </a:lnSpc>
                        <a:spcBef>
                          <a:spcPts val="0"/>
                        </a:spcBef>
                        <a:spcAft>
                          <a:spcPts val="0"/>
                        </a:spcAft>
                        <a:buNone/>
                      </a:pPr>
                      <a:r>
                        <a:rPr i="1" lang="en-US" sz="1050" u="none" cap="none" strike="noStrike">
                          <a:solidFill>
                            <a:srgbClr val="7F7F7F"/>
                          </a:solidFill>
                          <a:latin typeface="Arial"/>
                          <a:ea typeface="Arial"/>
                          <a:cs typeface="Arial"/>
                          <a:sym typeface="Arial"/>
                        </a:rPr>
                        <a:t>May 15-16 | Lisbon </a:t>
                      </a:r>
                      <a:endParaRPr b="0" i="1" sz="1050" u="none" cap="none" strike="noStrike">
                        <a:solidFill>
                          <a:srgbClr val="7F7F7F"/>
                        </a:solidFill>
                        <a:latin typeface="Arial"/>
                        <a:ea typeface="Arial"/>
                        <a:cs typeface="Arial"/>
                        <a:sym typeface="Arial"/>
                      </a:endParaRPr>
                    </a:p>
                  </a:txBody>
                  <a:tcPr marT="9525" marB="0" marR="9525" marL="9525" anchor="ctr">
                    <a:solidFill>
                      <a:srgbClr val="FFFFFF"/>
                    </a:solidFill>
                  </a:tcPr>
                </a:tc>
              </a:tr>
              <a:tr h="293375">
                <a:tc>
                  <a:txBody>
                    <a:bodyPr/>
                    <a:lstStyle/>
                    <a:p>
                      <a:pPr indent="-295275" lvl="0" marL="457200" marR="0" rtl="0" algn="l">
                        <a:lnSpc>
                          <a:spcPct val="100000"/>
                        </a:lnSpc>
                        <a:spcBef>
                          <a:spcPts val="0"/>
                        </a:spcBef>
                        <a:spcAft>
                          <a:spcPts val="0"/>
                        </a:spcAft>
                        <a:buClr>
                          <a:srgbClr val="0069B9"/>
                        </a:buClr>
                        <a:buSzPts val="1050"/>
                        <a:buFont typeface="Arial"/>
                        <a:buChar char="●"/>
                      </a:pPr>
                      <a:r>
                        <a:rPr lang="en-US" sz="1050" u="sng" cap="none" strike="noStrike">
                          <a:solidFill>
                            <a:srgbClr val="0069B9"/>
                          </a:solidFill>
                          <a:latin typeface="Arial"/>
                          <a:ea typeface="Arial"/>
                          <a:cs typeface="Arial"/>
                          <a:sym typeface="Arial"/>
                        </a:rPr>
                        <a:t>ITU World Summit on the Information Society 2024 </a:t>
                      </a:r>
                      <a:endParaRPr b="0" i="0" sz="1050" u="sng" cap="none" strike="noStrike">
                        <a:solidFill>
                          <a:srgbClr val="0069B9"/>
                        </a:solidFill>
                        <a:latin typeface="Arial"/>
                        <a:ea typeface="Arial"/>
                        <a:cs typeface="Arial"/>
                        <a:sym typeface="Arial"/>
                      </a:endParaRPr>
                    </a:p>
                  </a:txBody>
                  <a:tcPr marT="9525" marB="0" marR="9525" marL="9525" anchor="ctr">
                    <a:solidFill>
                      <a:srgbClr val="FFFFFF"/>
                    </a:solidFill>
                  </a:tcPr>
                </a:tc>
                <a:tc>
                  <a:txBody>
                    <a:bodyPr/>
                    <a:lstStyle/>
                    <a:p>
                      <a:pPr indent="0" lvl="0" marL="0" marR="0" rtl="0" algn="l">
                        <a:lnSpc>
                          <a:spcPct val="100000"/>
                        </a:lnSpc>
                        <a:spcBef>
                          <a:spcPts val="0"/>
                        </a:spcBef>
                        <a:spcAft>
                          <a:spcPts val="0"/>
                        </a:spcAft>
                        <a:buNone/>
                      </a:pPr>
                      <a:r>
                        <a:rPr i="1" lang="en-US" sz="1050" u="none" cap="none" strike="noStrike">
                          <a:solidFill>
                            <a:srgbClr val="7F7F7F"/>
                          </a:solidFill>
                          <a:latin typeface="Arial"/>
                          <a:ea typeface="Arial"/>
                          <a:cs typeface="Arial"/>
                          <a:sym typeface="Arial"/>
                        </a:rPr>
                        <a:t>May 27-31 | Geneva </a:t>
                      </a:r>
                      <a:endParaRPr b="0" i="1" sz="1050" u="none" cap="none" strike="noStrike">
                        <a:solidFill>
                          <a:srgbClr val="7F7F7F"/>
                        </a:solidFill>
                        <a:latin typeface="Arial"/>
                        <a:ea typeface="Arial"/>
                        <a:cs typeface="Arial"/>
                        <a:sym typeface="Arial"/>
                      </a:endParaRPr>
                    </a:p>
                  </a:txBody>
                  <a:tcPr marT="9525" marB="0" marR="9525" marL="9525" anchor="ctr">
                    <a:solidFill>
                      <a:srgbClr val="FFFFFF"/>
                    </a:solidFill>
                  </a:tcPr>
                </a:tc>
              </a:tr>
            </a:tbl>
          </a:graphicData>
        </a:graphic>
      </p:graphicFrame>
      <p:pic>
        <p:nvPicPr>
          <p:cNvPr id="441" name="Google Shape;441;g2ef0f56bdec_3_204"/>
          <p:cNvPicPr preferRelativeResize="0"/>
          <p:nvPr/>
        </p:nvPicPr>
        <p:blipFill>
          <a:blip r:embed="rId13">
            <a:alphaModFix/>
          </a:blip>
          <a:stretch>
            <a:fillRect/>
          </a:stretch>
        </p:blipFill>
        <p:spPr>
          <a:xfrm>
            <a:off x="7686948" y="5120275"/>
            <a:ext cx="2671251" cy="1612777"/>
          </a:xfrm>
          <a:prstGeom prst="rect">
            <a:avLst/>
          </a:prstGeom>
          <a:noFill/>
          <a:ln>
            <a:noFill/>
          </a:ln>
        </p:spPr>
      </p:pic>
      <p:pic>
        <p:nvPicPr>
          <p:cNvPr id="442" name="Google Shape;442;g2ef0f56bdec_3_204"/>
          <p:cNvPicPr preferRelativeResize="0"/>
          <p:nvPr/>
        </p:nvPicPr>
        <p:blipFill>
          <a:blip r:embed="rId14">
            <a:alphaModFix/>
          </a:blip>
          <a:stretch>
            <a:fillRect/>
          </a:stretch>
        </p:blipFill>
        <p:spPr>
          <a:xfrm>
            <a:off x="1833800" y="5142319"/>
            <a:ext cx="2343834" cy="1590735"/>
          </a:xfrm>
          <a:prstGeom prst="rect">
            <a:avLst/>
          </a:prstGeom>
          <a:noFill/>
          <a:ln>
            <a:noFill/>
          </a:ln>
        </p:spPr>
      </p:pic>
      <p:pic>
        <p:nvPicPr>
          <p:cNvPr id="443" name="Google Shape;443;g2ef0f56bdec_3_204"/>
          <p:cNvPicPr preferRelativeResize="0"/>
          <p:nvPr/>
        </p:nvPicPr>
        <p:blipFill>
          <a:blip r:embed="rId15">
            <a:alphaModFix/>
          </a:blip>
          <a:stretch>
            <a:fillRect/>
          </a:stretch>
        </p:blipFill>
        <p:spPr>
          <a:xfrm>
            <a:off x="4560413" y="5131297"/>
            <a:ext cx="2671222" cy="1612779"/>
          </a:xfrm>
          <a:prstGeom prst="rect">
            <a:avLst/>
          </a:prstGeom>
          <a:noFill/>
          <a:ln>
            <a:noFill/>
          </a:ln>
        </p:spPr>
      </p:pic>
      <p:sp>
        <p:nvSpPr>
          <p:cNvPr id="444" name="Google Shape;444;g2ef0f56bdec_3_204"/>
          <p:cNvSpPr txBox="1"/>
          <p:nvPr/>
        </p:nvSpPr>
        <p:spPr>
          <a:xfrm>
            <a:off x="780529" y="2133471"/>
            <a:ext cx="9770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KNOWLEDGE-SHARING &amp; NETWORKING</a:t>
            </a:r>
            <a:endParaRPr b="1" i="0" sz="2000" u="none" cap="none" strike="noStrike">
              <a:solidFill>
                <a:srgbClr val="000000"/>
              </a:solidFill>
              <a:latin typeface="Arial"/>
              <a:ea typeface="Arial"/>
              <a:cs typeface="Arial"/>
              <a:sym typeface="Arial"/>
            </a:endParaRPr>
          </a:p>
        </p:txBody>
      </p:sp>
      <p:sp>
        <p:nvSpPr>
          <p:cNvPr id="445" name="Google Shape;445;g2ef0f56bdec_3_204"/>
          <p:cNvSpPr txBox="1"/>
          <p:nvPr/>
        </p:nvSpPr>
        <p:spPr>
          <a:xfrm>
            <a:off x="790088" y="2502513"/>
            <a:ext cx="10987200" cy="923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lang="en-US" sz="1200">
                <a:solidFill>
                  <a:srgbClr val="000000"/>
                </a:solidFill>
              </a:rPr>
              <a:t>In line with the WeGO 2030 Master Plan, WeGO will continue its expansion and outreach strategy to further engage the global community. Leveraging opportunities held worldwide including conferences and forums, WeGO will share its vision and mission to identify new cities, corporates, and institutions that will become part of WeGO’s network for further collaboration.</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9" name="Shape 449"/>
        <p:cNvGrpSpPr/>
        <p:nvPr/>
      </p:nvGrpSpPr>
      <p:grpSpPr>
        <a:xfrm>
          <a:off x="0" y="0"/>
          <a:ext cx="0" cy="0"/>
          <a:chOff x="0" y="0"/>
          <a:chExt cx="0" cy="0"/>
        </a:xfrm>
      </p:grpSpPr>
      <p:sp>
        <p:nvSpPr>
          <p:cNvPr id="450" name="Google Shape;450;g2ef0f56bdec_3_428"/>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3</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sp>
        <p:nvSpPr>
          <p:cNvPr id="451" name="Google Shape;451;g2ef0f56bdec_3_428"/>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About WeGO </a:t>
            </a:r>
            <a:endParaRPr>
              <a:solidFill>
                <a:schemeClr val="dk1"/>
              </a:solidFill>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WeGO Activities 2024</a:t>
            </a:r>
            <a:r>
              <a:rPr lang="en-US" sz="2000">
                <a:solidFill>
                  <a:srgbClr val="15A6D2"/>
                </a:solidFill>
                <a:latin typeface="Poppins Medium"/>
                <a:ea typeface="Poppins Medium"/>
                <a:cs typeface="Poppins Medium"/>
                <a:sym typeface="Poppins Medium"/>
              </a:rPr>
              <a:t> - Regional Activities</a:t>
            </a:r>
            <a:endParaRPr>
              <a:solidFill>
                <a:srgbClr val="8CC640"/>
              </a:solidFill>
              <a:latin typeface="Poppins Medium"/>
              <a:ea typeface="Poppins Medium"/>
              <a:cs typeface="Poppins Medium"/>
              <a:sym typeface="Poppins Medium"/>
            </a:endParaRPr>
          </a:p>
        </p:txBody>
      </p:sp>
      <p:pic>
        <p:nvPicPr>
          <p:cNvPr id="452" name="Google Shape;452;g2ef0f56bdec_3_428"/>
          <p:cNvPicPr preferRelativeResize="0"/>
          <p:nvPr/>
        </p:nvPicPr>
        <p:blipFill rotWithShape="1">
          <a:blip r:embed="rId4">
            <a:alphaModFix amt="90000"/>
          </a:blip>
          <a:srcRect b="0" l="0" r="0" t="0"/>
          <a:stretch/>
        </p:blipFill>
        <p:spPr>
          <a:xfrm>
            <a:off x="11595750" y="1663471"/>
            <a:ext cx="459518" cy="461262"/>
          </a:xfrm>
          <a:prstGeom prst="rect">
            <a:avLst/>
          </a:prstGeom>
          <a:noFill/>
          <a:ln>
            <a:noFill/>
          </a:ln>
        </p:spPr>
      </p:pic>
      <p:sp>
        <p:nvSpPr>
          <p:cNvPr id="453" name="Google Shape;453;g2ef0f56bdec_3_428"/>
          <p:cNvSpPr txBox="1"/>
          <p:nvPr/>
        </p:nvSpPr>
        <p:spPr>
          <a:xfrm>
            <a:off x="4482255" y="3524282"/>
            <a:ext cx="4056900" cy="307800"/>
          </a:xfrm>
          <a:prstGeom prst="rect">
            <a:avLst/>
          </a:prstGeom>
          <a:noFill/>
          <a:ln>
            <a:noFill/>
          </a:ln>
        </p:spPr>
        <p:txBody>
          <a:bodyPr anchorCtr="0" anchor="t" bIns="45700" lIns="91425" spcFirstLastPara="1" rIns="91425" wrap="square" tIns="45700">
            <a:spAutoFit/>
          </a:bodyPr>
          <a:lstStyle/>
          <a:p>
            <a:pPr indent="0" lvl="0" marL="10795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54" name="Google Shape;454;g2ef0f56bdec_3_428"/>
          <p:cNvCxnSpPr/>
          <p:nvPr/>
        </p:nvCxnSpPr>
        <p:spPr>
          <a:xfrm>
            <a:off x="4354734" y="3932208"/>
            <a:ext cx="6656400" cy="0"/>
          </a:xfrm>
          <a:prstGeom prst="straightConnector1">
            <a:avLst/>
          </a:prstGeom>
          <a:noFill/>
          <a:ln cap="flat" cmpd="sng" w="12700">
            <a:solidFill>
              <a:srgbClr val="D8D8D8"/>
            </a:solidFill>
            <a:prstDash val="solid"/>
            <a:miter lim="800000"/>
            <a:headEnd len="sm" w="sm" type="none"/>
            <a:tailEnd len="sm" w="sm" type="none"/>
          </a:ln>
        </p:spPr>
      </p:cxnSp>
      <p:cxnSp>
        <p:nvCxnSpPr>
          <p:cNvPr id="455" name="Google Shape;455;g2ef0f56bdec_3_428"/>
          <p:cNvCxnSpPr/>
          <p:nvPr/>
        </p:nvCxnSpPr>
        <p:spPr>
          <a:xfrm>
            <a:off x="4354733" y="4905703"/>
            <a:ext cx="6656400" cy="0"/>
          </a:xfrm>
          <a:prstGeom prst="straightConnector1">
            <a:avLst/>
          </a:prstGeom>
          <a:noFill/>
          <a:ln cap="flat" cmpd="sng" w="12700">
            <a:solidFill>
              <a:srgbClr val="D8D8D8"/>
            </a:solidFill>
            <a:prstDash val="solid"/>
            <a:miter lim="800000"/>
            <a:headEnd len="sm" w="sm" type="none"/>
            <a:tailEnd len="sm" w="sm" type="none"/>
          </a:ln>
        </p:spPr>
      </p:cxnSp>
      <p:pic>
        <p:nvPicPr>
          <p:cNvPr id="456" name="Google Shape;456;g2ef0f56bdec_3_428"/>
          <p:cNvPicPr preferRelativeResize="0"/>
          <p:nvPr/>
        </p:nvPicPr>
        <p:blipFill rotWithShape="1">
          <a:blip r:embed="rId5">
            <a:alphaModFix/>
          </a:blip>
          <a:srcRect b="0" l="0" r="0" t="0"/>
          <a:stretch/>
        </p:blipFill>
        <p:spPr>
          <a:xfrm>
            <a:off x="3766319" y="3178849"/>
            <a:ext cx="588413" cy="588413"/>
          </a:xfrm>
          <a:prstGeom prst="rect">
            <a:avLst/>
          </a:prstGeom>
          <a:noFill/>
          <a:ln>
            <a:noFill/>
          </a:ln>
        </p:spPr>
      </p:pic>
      <p:pic>
        <p:nvPicPr>
          <p:cNvPr id="457" name="Google Shape;457;g2ef0f56bdec_3_428"/>
          <p:cNvPicPr preferRelativeResize="0"/>
          <p:nvPr/>
        </p:nvPicPr>
        <p:blipFill rotWithShape="1">
          <a:blip r:embed="rId5">
            <a:alphaModFix/>
          </a:blip>
          <a:srcRect b="0" l="0" r="0" t="0"/>
          <a:stretch/>
        </p:blipFill>
        <p:spPr>
          <a:xfrm>
            <a:off x="3766319" y="4134808"/>
            <a:ext cx="588413" cy="588413"/>
          </a:xfrm>
          <a:prstGeom prst="rect">
            <a:avLst/>
          </a:prstGeom>
          <a:noFill/>
          <a:ln>
            <a:noFill/>
          </a:ln>
        </p:spPr>
      </p:pic>
      <p:pic>
        <p:nvPicPr>
          <p:cNvPr id="458" name="Google Shape;458;g2ef0f56bdec_3_428"/>
          <p:cNvPicPr preferRelativeResize="0"/>
          <p:nvPr/>
        </p:nvPicPr>
        <p:blipFill rotWithShape="1">
          <a:blip r:embed="rId5">
            <a:alphaModFix/>
          </a:blip>
          <a:srcRect b="0" l="0" r="0" t="0"/>
          <a:stretch/>
        </p:blipFill>
        <p:spPr>
          <a:xfrm>
            <a:off x="3766319" y="5125800"/>
            <a:ext cx="588413" cy="588413"/>
          </a:xfrm>
          <a:prstGeom prst="rect">
            <a:avLst/>
          </a:prstGeom>
          <a:noFill/>
          <a:ln>
            <a:noFill/>
          </a:ln>
        </p:spPr>
      </p:pic>
      <p:sp>
        <p:nvSpPr>
          <p:cNvPr id="459" name="Google Shape;459;g2ef0f56bdec_3_428"/>
          <p:cNvSpPr txBox="1"/>
          <p:nvPr/>
        </p:nvSpPr>
        <p:spPr>
          <a:xfrm>
            <a:off x="4482255" y="4263810"/>
            <a:ext cx="61161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Africa Smart Cities Network (AFSCN) </a:t>
            </a:r>
            <a:endParaRPr b="0" i="0" sz="1400" u="none" cap="none" strike="noStrike">
              <a:solidFill>
                <a:srgbClr val="000000"/>
              </a:solidFill>
              <a:latin typeface="Arial"/>
              <a:ea typeface="Arial"/>
              <a:cs typeface="Arial"/>
              <a:sym typeface="Arial"/>
            </a:endParaRPr>
          </a:p>
        </p:txBody>
      </p:sp>
      <p:sp>
        <p:nvSpPr>
          <p:cNvPr id="460" name="Google Shape;460;g2ef0f56bdec_3_428"/>
          <p:cNvSpPr txBox="1"/>
          <p:nvPr/>
        </p:nvSpPr>
        <p:spPr>
          <a:xfrm>
            <a:off x="9220823" y="4336855"/>
            <a:ext cx="16575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Clr>
                <a:srgbClr val="000000"/>
              </a:buClr>
              <a:buSzPts val="1200"/>
              <a:buFont typeface="Arial"/>
              <a:buNone/>
            </a:pPr>
            <a:r>
              <a:rPr b="0" i="1" lang="en-US" sz="1200" u="none" cap="none" strike="noStrike">
                <a:solidFill>
                  <a:srgbClr val="595757"/>
                </a:solidFill>
                <a:latin typeface="Arial"/>
                <a:ea typeface="Arial"/>
                <a:cs typeface="Arial"/>
                <a:sym typeface="Arial"/>
              </a:rPr>
              <a:t>Q3 | Africa</a:t>
            </a:r>
            <a:endParaRPr b="0" i="0" sz="1400" u="none" cap="none" strike="noStrike">
              <a:solidFill>
                <a:srgbClr val="000000"/>
              </a:solidFill>
              <a:latin typeface="Arial"/>
              <a:ea typeface="Arial"/>
              <a:cs typeface="Arial"/>
              <a:sym typeface="Arial"/>
            </a:endParaRPr>
          </a:p>
        </p:txBody>
      </p:sp>
      <p:sp>
        <p:nvSpPr>
          <p:cNvPr id="461" name="Google Shape;461;g2ef0f56bdec_3_428"/>
          <p:cNvSpPr txBox="1"/>
          <p:nvPr/>
        </p:nvSpPr>
        <p:spPr>
          <a:xfrm>
            <a:off x="4482255" y="4385791"/>
            <a:ext cx="4056900" cy="307800"/>
          </a:xfrm>
          <a:prstGeom prst="rect">
            <a:avLst/>
          </a:prstGeom>
          <a:noFill/>
          <a:ln>
            <a:noFill/>
          </a:ln>
        </p:spPr>
        <p:txBody>
          <a:bodyPr anchorCtr="0" anchor="t" bIns="45700" lIns="91425" spcFirstLastPara="1" rIns="91425" wrap="square" tIns="45700">
            <a:spAutoFit/>
          </a:bodyPr>
          <a:lstStyle/>
          <a:p>
            <a:pPr indent="0" lvl="0" marL="10795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g2ef0f56bdec_3_428"/>
          <p:cNvSpPr txBox="1"/>
          <p:nvPr/>
        </p:nvSpPr>
        <p:spPr>
          <a:xfrm>
            <a:off x="4482255" y="3296519"/>
            <a:ext cx="61161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Latin America Smart Cities Network (LASCN)</a:t>
            </a:r>
            <a:endParaRPr b="0" i="0" sz="1400" u="none" cap="none" strike="noStrike">
              <a:solidFill>
                <a:srgbClr val="000000"/>
              </a:solidFill>
              <a:latin typeface="Arial"/>
              <a:ea typeface="Arial"/>
              <a:cs typeface="Arial"/>
              <a:sym typeface="Arial"/>
            </a:endParaRPr>
          </a:p>
        </p:txBody>
      </p:sp>
      <p:sp>
        <p:nvSpPr>
          <p:cNvPr id="463" name="Google Shape;463;g2ef0f56bdec_3_428"/>
          <p:cNvSpPr txBox="1"/>
          <p:nvPr/>
        </p:nvSpPr>
        <p:spPr>
          <a:xfrm>
            <a:off x="9247754" y="3293364"/>
            <a:ext cx="16305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Clr>
                <a:srgbClr val="000000"/>
              </a:buClr>
              <a:buSzPts val="1200"/>
              <a:buFont typeface="Arial"/>
              <a:buNone/>
            </a:pPr>
            <a:r>
              <a:rPr b="0" i="1" lang="en-US" sz="1200" u="none" cap="none" strike="noStrike">
                <a:solidFill>
                  <a:srgbClr val="595757"/>
                </a:solidFill>
                <a:latin typeface="Arial"/>
                <a:ea typeface="Arial"/>
                <a:cs typeface="Arial"/>
                <a:sym typeface="Arial"/>
              </a:rPr>
              <a:t>Q2 | Latin America</a:t>
            </a:r>
            <a:endParaRPr b="0" i="0" sz="1400" u="none" cap="none" strike="noStrike">
              <a:solidFill>
                <a:srgbClr val="000000"/>
              </a:solidFill>
              <a:latin typeface="Arial"/>
              <a:ea typeface="Arial"/>
              <a:cs typeface="Arial"/>
              <a:sym typeface="Arial"/>
            </a:endParaRPr>
          </a:p>
        </p:txBody>
      </p:sp>
      <p:sp>
        <p:nvSpPr>
          <p:cNvPr id="464" name="Google Shape;464;g2ef0f56bdec_3_428"/>
          <p:cNvSpPr txBox="1"/>
          <p:nvPr/>
        </p:nvSpPr>
        <p:spPr>
          <a:xfrm>
            <a:off x="4482255" y="5231078"/>
            <a:ext cx="61161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ASEAN Smart Cities Network (ASCN)</a:t>
            </a:r>
            <a:endParaRPr b="0" i="0" sz="1400" u="none" cap="none" strike="noStrike">
              <a:solidFill>
                <a:srgbClr val="000000"/>
              </a:solidFill>
              <a:latin typeface="Arial"/>
              <a:ea typeface="Arial"/>
              <a:cs typeface="Arial"/>
              <a:sym typeface="Arial"/>
            </a:endParaRPr>
          </a:p>
        </p:txBody>
      </p:sp>
      <p:pic>
        <p:nvPicPr>
          <p:cNvPr id="465" name="Google Shape;465;g2ef0f56bdec_3_428"/>
          <p:cNvPicPr preferRelativeResize="0"/>
          <p:nvPr/>
        </p:nvPicPr>
        <p:blipFill rotWithShape="1">
          <a:blip r:embed="rId6">
            <a:alphaModFix/>
          </a:blip>
          <a:srcRect b="0" l="0" r="50915" t="0"/>
          <a:stretch/>
        </p:blipFill>
        <p:spPr>
          <a:xfrm>
            <a:off x="1093542" y="3170084"/>
            <a:ext cx="2236040" cy="1524243"/>
          </a:xfrm>
          <a:prstGeom prst="rect">
            <a:avLst/>
          </a:prstGeom>
          <a:noFill/>
          <a:ln>
            <a:noFill/>
          </a:ln>
        </p:spPr>
      </p:pic>
      <p:pic>
        <p:nvPicPr>
          <p:cNvPr id="466" name="Google Shape;466;g2ef0f56bdec_3_428"/>
          <p:cNvPicPr preferRelativeResize="0"/>
          <p:nvPr/>
        </p:nvPicPr>
        <p:blipFill rotWithShape="1">
          <a:blip r:embed="rId6">
            <a:alphaModFix/>
          </a:blip>
          <a:srcRect b="0" l="50913" r="0" t="0"/>
          <a:stretch/>
        </p:blipFill>
        <p:spPr>
          <a:xfrm>
            <a:off x="1216673" y="4516103"/>
            <a:ext cx="2236040" cy="1524243"/>
          </a:xfrm>
          <a:prstGeom prst="rect">
            <a:avLst/>
          </a:prstGeom>
          <a:noFill/>
          <a:ln>
            <a:noFill/>
          </a:ln>
        </p:spPr>
      </p:pic>
      <p:sp>
        <p:nvSpPr>
          <p:cNvPr id="467" name="Google Shape;467;g2ef0f56bdec_3_428"/>
          <p:cNvSpPr txBox="1"/>
          <p:nvPr/>
        </p:nvSpPr>
        <p:spPr>
          <a:xfrm>
            <a:off x="9220823" y="5251255"/>
            <a:ext cx="16575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Clr>
                <a:srgbClr val="000000"/>
              </a:buClr>
              <a:buSzPts val="1200"/>
              <a:buFont typeface="Arial"/>
              <a:buNone/>
            </a:pPr>
            <a:r>
              <a:rPr b="0" i="1" lang="en-US" sz="1200" u="none" cap="none" strike="noStrike">
                <a:solidFill>
                  <a:srgbClr val="595757"/>
                </a:solidFill>
                <a:highlight>
                  <a:schemeClr val="lt1"/>
                </a:highlight>
                <a:latin typeface="Arial"/>
                <a:ea typeface="Arial"/>
                <a:cs typeface="Arial"/>
                <a:sym typeface="Arial"/>
              </a:rPr>
              <a:t>Q2 | Asia</a:t>
            </a:r>
            <a:endParaRPr b="0" i="0" sz="1400" u="none" cap="none" strike="noStrike">
              <a:solidFill>
                <a:srgbClr val="000000"/>
              </a:solidFill>
              <a:highlight>
                <a:schemeClr val="lt1"/>
              </a:highlight>
              <a:latin typeface="Arial"/>
              <a:ea typeface="Arial"/>
              <a:cs typeface="Arial"/>
              <a:sym typeface="Arial"/>
            </a:endParaRPr>
          </a:p>
        </p:txBody>
      </p:sp>
      <p:sp>
        <p:nvSpPr>
          <p:cNvPr id="468" name="Google Shape;468;g2ef0f56bdec_3_428"/>
          <p:cNvSpPr txBox="1"/>
          <p:nvPr/>
        </p:nvSpPr>
        <p:spPr>
          <a:xfrm>
            <a:off x="715204" y="2217308"/>
            <a:ext cx="9770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rgbClr val="000000"/>
                </a:solidFill>
              </a:rPr>
              <a:t>REGIONAL ACTIVITIES</a:t>
            </a:r>
            <a:endParaRPr b="1" i="0" sz="2000" u="none" cap="none" strike="noStrike">
              <a:solidFill>
                <a:srgbClr val="000000"/>
              </a:solidFill>
              <a:latin typeface="Arial"/>
              <a:ea typeface="Arial"/>
              <a:cs typeface="Arial"/>
              <a:sym typeface="Arial"/>
            </a:endParaRPr>
          </a:p>
        </p:txBody>
      </p:sp>
      <p:sp>
        <p:nvSpPr>
          <p:cNvPr id="469" name="Google Shape;469;g2ef0f56bdec_3_428"/>
          <p:cNvSpPr txBox="1"/>
          <p:nvPr/>
        </p:nvSpPr>
        <p:spPr>
          <a:xfrm>
            <a:off x="715200" y="2554050"/>
            <a:ext cx="10987200" cy="769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lang="en-US">
                <a:solidFill>
                  <a:srgbClr val="000000"/>
                </a:solidFill>
              </a:rPr>
              <a:t>Regional platforms for members to exchange knowledge and foster cooperation on smart city development.</a:t>
            </a:r>
            <a:endParaRPr>
              <a:solidFill>
                <a:srgbClr val="000000"/>
              </a:solidFill>
            </a:endParaRPr>
          </a:p>
          <a:p>
            <a:pPr indent="0" lvl="0" marL="0" marR="0" rtl="0" algn="just">
              <a:lnSpc>
                <a:spcPct val="100000"/>
              </a:lnSpc>
              <a:spcBef>
                <a:spcPts val="0"/>
              </a:spcBef>
              <a:spcAft>
                <a:spcPts val="0"/>
              </a:spcAft>
              <a:buClr>
                <a:srgbClr val="000000"/>
              </a:buClr>
              <a:buSzPts val="1200"/>
              <a:buFont typeface="Arial"/>
              <a:buNone/>
            </a:pPr>
            <a:r>
              <a:t/>
            </a:r>
            <a:endParaRPr sz="1200">
              <a:solidFill>
                <a:srgbClr val="000000"/>
              </a:solidFill>
            </a:endParaRPr>
          </a:p>
          <a:p>
            <a:pPr indent="0" lvl="0" marL="0" marR="0" rtl="0" algn="just">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3" name="Shape 473"/>
        <p:cNvGrpSpPr/>
        <p:nvPr/>
      </p:nvGrpSpPr>
      <p:grpSpPr>
        <a:xfrm>
          <a:off x="0" y="0"/>
          <a:ext cx="0" cy="0"/>
          <a:chOff x="0" y="0"/>
          <a:chExt cx="0" cy="0"/>
        </a:xfrm>
      </p:grpSpPr>
      <p:sp>
        <p:nvSpPr>
          <p:cNvPr id="474" name="Google Shape;474;g2ef0f56bdec_3_434"/>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4</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sp>
        <p:nvSpPr>
          <p:cNvPr id="475" name="Google Shape;475;g2ef0f56bdec_3_434"/>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WeGO Activities</a:t>
            </a:r>
            <a:endParaRPr>
              <a:solidFill>
                <a:schemeClr val="dk1"/>
              </a:solidFill>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The 2nd Seoul Smart City Prize</a:t>
            </a:r>
            <a:endParaRPr>
              <a:solidFill>
                <a:srgbClr val="8CC640"/>
              </a:solidFill>
              <a:latin typeface="Poppins Medium"/>
              <a:ea typeface="Poppins Medium"/>
              <a:cs typeface="Poppins Medium"/>
              <a:sym typeface="Poppins Medium"/>
            </a:endParaRPr>
          </a:p>
        </p:txBody>
      </p:sp>
      <p:pic>
        <p:nvPicPr>
          <p:cNvPr id="476" name="Google Shape;476;g2ef0f56bdec_3_434"/>
          <p:cNvPicPr preferRelativeResize="0"/>
          <p:nvPr/>
        </p:nvPicPr>
        <p:blipFill rotWithShape="1">
          <a:blip r:embed="rId4">
            <a:alphaModFix amt="90000"/>
          </a:blip>
          <a:srcRect b="0" l="0" r="0" t="0"/>
          <a:stretch/>
        </p:blipFill>
        <p:spPr>
          <a:xfrm>
            <a:off x="11580075" y="1645296"/>
            <a:ext cx="459518" cy="461262"/>
          </a:xfrm>
          <a:prstGeom prst="rect">
            <a:avLst/>
          </a:prstGeom>
          <a:noFill/>
          <a:ln>
            <a:noFill/>
          </a:ln>
        </p:spPr>
      </p:pic>
      <p:pic>
        <p:nvPicPr>
          <p:cNvPr id="477" name="Google Shape;477;g2ef0f56bdec_3_434"/>
          <p:cNvPicPr preferRelativeResize="0"/>
          <p:nvPr/>
        </p:nvPicPr>
        <p:blipFill rotWithShape="1">
          <a:blip r:embed="rId5">
            <a:alphaModFix/>
          </a:blip>
          <a:srcRect b="0" l="0" r="0" t="0"/>
          <a:stretch/>
        </p:blipFill>
        <p:spPr>
          <a:xfrm>
            <a:off x="9929260" y="1583553"/>
            <a:ext cx="1476207" cy="584736"/>
          </a:xfrm>
          <a:prstGeom prst="rect">
            <a:avLst/>
          </a:prstGeom>
          <a:noFill/>
          <a:ln>
            <a:noFill/>
          </a:ln>
        </p:spPr>
      </p:pic>
      <p:pic>
        <p:nvPicPr>
          <p:cNvPr id="478" name="Google Shape;478;g2ef0f56bdec_3_434"/>
          <p:cNvPicPr preferRelativeResize="0"/>
          <p:nvPr/>
        </p:nvPicPr>
        <p:blipFill rotWithShape="1">
          <a:blip r:embed="rId6">
            <a:alphaModFix/>
          </a:blip>
          <a:srcRect b="25997" l="0" r="0" t="0"/>
          <a:stretch/>
        </p:blipFill>
        <p:spPr>
          <a:xfrm>
            <a:off x="-2750" y="2318702"/>
            <a:ext cx="12197473" cy="4539299"/>
          </a:xfrm>
          <a:prstGeom prst="rect">
            <a:avLst/>
          </a:prstGeom>
          <a:noFill/>
          <a:ln>
            <a:noFill/>
          </a:ln>
        </p:spPr>
      </p:pic>
      <p:cxnSp>
        <p:nvCxnSpPr>
          <p:cNvPr id="479" name="Google Shape;479;g2ef0f56bdec_3_434"/>
          <p:cNvCxnSpPr/>
          <p:nvPr/>
        </p:nvCxnSpPr>
        <p:spPr>
          <a:xfrm flipH="1" rot="10800000">
            <a:off x="4676473" y="6972573"/>
            <a:ext cx="8070900" cy="26400"/>
          </a:xfrm>
          <a:prstGeom prst="straightConnector1">
            <a:avLst/>
          </a:prstGeom>
          <a:noFill/>
          <a:ln cap="flat" cmpd="sng" w="9525">
            <a:solidFill>
              <a:srgbClr val="FFFFFF">
                <a:alpha val="50980"/>
              </a:srgbClr>
            </a:solidFill>
            <a:prstDash val="dot"/>
            <a:miter lim="800000"/>
            <a:headEnd len="sm" w="sm" type="none"/>
            <a:tailEnd len="sm" w="sm" type="none"/>
          </a:ln>
        </p:spPr>
      </p:cxnSp>
      <p:sp>
        <p:nvSpPr>
          <p:cNvPr id="480" name="Google Shape;480;g2ef0f56bdec_3_434"/>
          <p:cNvSpPr txBox="1"/>
          <p:nvPr/>
        </p:nvSpPr>
        <p:spPr>
          <a:xfrm>
            <a:off x="780534" y="2407719"/>
            <a:ext cx="64428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rgbClr val="FFFFFF"/>
                </a:solidFill>
              </a:rPr>
              <a:t>The 2nd </a:t>
            </a:r>
            <a:r>
              <a:rPr b="1" i="0" lang="en-US" sz="2000" u="none" cap="none" strike="noStrike">
                <a:solidFill>
                  <a:srgbClr val="FFFFFF"/>
                </a:solidFill>
              </a:rPr>
              <a:t>Seoul Smart City Prize</a:t>
            </a:r>
            <a:endParaRPr b="1" i="0" sz="2000" u="none" cap="none" strike="noStrike">
              <a:solidFill>
                <a:srgbClr val="FFFFFF"/>
              </a:solidFill>
            </a:endParaRPr>
          </a:p>
        </p:txBody>
      </p:sp>
      <p:sp>
        <p:nvSpPr>
          <p:cNvPr id="481" name="Google Shape;481;g2ef0f56bdec_3_434"/>
          <p:cNvSpPr txBox="1"/>
          <p:nvPr/>
        </p:nvSpPr>
        <p:spPr>
          <a:xfrm>
            <a:off x="780525" y="2696347"/>
            <a:ext cx="10814100" cy="118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FFFFFF"/>
              </a:buClr>
              <a:buSzPts val="1400"/>
              <a:buFont typeface="Arial"/>
              <a:buNone/>
            </a:pPr>
            <a:r>
              <a:rPr b="1" i="0" lang="en-US" sz="1300" u="none" cap="none" strike="noStrike">
                <a:solidFill>
                  <a:srgbClr val="FFFFFF"/>
                </a:solidFill>
                <a:latin typeface="Arial"/>
                <a:ea typeface="Arial"/>
                <a:cs typeface="Arial"/>
                <a:sym typeface="Arial"/>
              </a:rPr>
              <a:t>Seoul Smart City Prize</a:t>
            </a:r>
            <a:r>
              <a:rPr b="0" i="0" lang="en-US" sz="1300" u="none" cap="none" strike="noStrike">
                <a:solidFill>
                  <a:srgbClr val="FFFFFF"/>
                </a:solidFill>
                <a:latin typeface="Arial"/>
                <a:ea typeface="Arial"/>
                <a:cs typeface="Arial"/>
                <a:sym typeface="Arial"/>
              </a:rPr>
              <a:t>, established in 2</a:t>
            </a:r>
            <a:r>
              <a:rPr lang="en-US" sz="1300">
                <a:solidFill>
                  <a:srgbClr val="FFFFFF"/>
                </a:solidFill>
              </a:rPr>
              <a:t>023 </a:t>
            </a:r>
            <a:r>
              <a:rPr b="0" i="0" lang="en-US" sz="1300" u="none" cap="none" strike="noStrike">
                <a:solidFill>
                  <a:srgbClr val="FFFFFF"/>
                </a:solidFill>
                <a:latin typeface="Arial"/>
                <a:ea typeface="Arial"/>
                <a:cs typeface="Arial"/>
                <a:sym typeface="Arial"/>
              </a:rPr>
              <a:t>b</a:t>
            </a:r>
            <a:r>
              <a:rPr lang="en-US" sz="1300">
                <a:solidFill>
                  <a:srgbClr val="FFFFFF"/>
                </a:solidFill>
              </a:rPr>
              <a:t>y WeGO and its President City, Seoul,</a:t>
            </a:r>
            <a:r>
              <a:rPr b="0" i="0" lang="en-US" sz="1300" u="none" cap="none" strike="noStrike">
                <a:solidFill>
                  <a:srgbClr val="FFFFFF"/>
                </a:solidFill>
                <a:latin typeface="Arial"/>
                <a:ea typeface="Arial"/>
                <a:cs typeface="Arial"/>
                <a:sym typeface="Arial"/>
              </a:rPr>
              <a:t> is </a:t>
            </a:r>
            <a:r>
              <a:rPr lang="en-US" sz="1300">
                <a:solidFill>
                  <a:srgbClr val="FFFFFF"/>
                </a:solidFill>
              </a:rPr>
              <a:t>designed to promote an innovative yet inclusive smart city model that looks after underprivileged groups in the era of the Fourth Industrial Revolution that is driven by information and communication technology.</a:t>
            </a:r>
            <a:endParaRPr sz="1300">
              <a:solidFill>
                <a:srgbClr val="FFFFFF"/>
              </a:solidFill>
            </a:endParaRPr>
          </a:p>
          <a:p>
            <a:pPr indent="0" lvl="0" marL="0" marR="0" rtl="0" algn="l">
              <a:lnSpc>
                <a:spcPct val="100000"/>
              </a:lnSpc>
              <a:spcBef>
                <a:spcPts val="0"/>
              </a:spcBef>
              <a:spcAft>
                <a:spcPts val="0"/>
              </a:spcAft>
              <a:buClr>
                <a:srgbClr val="FFFFFF"/>
              </a:buClr>
              <a:buSzPts val="1400"/>
              <a:buFont typeface="Arial"/>
              <a:buNone/>
            </a:pPr>
            <a:r>
              <a:t/>
            </a:r>
            <a:endParaRPr sz="1300">
              <a:solidFill>
                <a:srgbClr val="FFFFFF"/>
              </a:solidFill>
            </a:endParaRPr>
          </a:p>
          <a:p>
            <a:pPr indent="0" lvl="0" marL="0" marR="0" rtl="0" algn="l">
              <a:lnSpc>
                <a:spcPct val="100000"/>
              </a:lnSpc>
              <a:spcBef>
                <a:spcPts val="0"/>
              </a:spcBef>
              <a:spcAft>
                <a:spcPts val="0"/>
              </a:spcAft>
              <a:buClr>
                <a:srgbClr val="FFFFFF"/>
              </a:buClr>
              <a:buSzPts val="1400"/>
              <a:buFont typeface="Arial"/>
              <a:buNone/>
            </a:pPr>
            <a:r>
              <a:rPr lang="en-US" sz="1300">
                <a:solidFill>
                  <a:srgbClr val="FFFFFF"/>
                </a:solidFill>
              </a:rPr>
              <a:t>This year, the Seoul Smart City Prize Ceremony will be held during the </a:t>
            </a:r>
            <a:r>
              <a:rPr b="1" lang="en-US" sz="1300">
                <a:solidFill>
                  <a:srgbClr val="FFFFFF"/>
                </a:solidFill>
              </a:rPr>
              <a:t>Seoul Smart Life Week</a:t>
            </a:r>
            <a:r>
              <a:rPr lang="en-US" sz="1300">
                <a:solidFill>
                  <a:srgbClr val="FFFFFF"/>
                </a:solidFill>
              </a:rPr>
              <a:t>.</a:t>
            </a:r>
            <a:endParaRPr sz="1300">
              <a:solidFill>
                <a:srgbClr val="FFFFFF"/>
              </a:solidFill>
            </a:endParaRPr>
          </a:p>
        </p:txBody>
      </p:sp>
      <p:sp>
        <p:nvSpPr>
          <p:cNvPr id="482" name="Google Shape;482;g2ef0f56bdec_3_434"/>
          <p:cNvSpPr/>
          <p:nvPr/>
        </p:nvSpPr>
        <p:spPr>
          <a:xfrm>
            <a:off x="4630700" y="3881650"/>
            <a:ext cx="7563900" cy="2820000"/>
          </a:xfrm>
          <a:prstGeom prst="rect">
            <a:avLst/>
          </a:prstGeom>
          <a:solidFill>
            <a:srgbClr val="EA537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50"/>
              <a:buFont typeface="Arial"/>
              <a:buNone/>
            </a:pPr>
            <a:r>
              <a:t/>
            </a:r>
            <a:endParaRPr b="0" i="0" sz="1350" u="none" cap="none" strike="noStrike">
              <a:solidFill>
                <a:srgbClr val="FFFFFF"/>
              </a:solidFill>
              <a:latin typeface="Malgun Gothic"/>
              <a:ea typeface="Malgun Gothic"/>
              <a:cs typeface="Malgun Gothic"/>
              <a:sym typeface="Malgun Gothic"/>
            </a:endParaRPr>
          </a:p>
        </p:txBody>
      </p:sp>
      <p:pic>
        <p:nvPicPr>
          <p:cNvPr id="483" name="Google Shape;483;g2ef0f56bdec_3_434"/>
          <p:cNvPicPr preferRelativeResize="0"/>
          <p:nvPr/>
        </p:nvPicPr>
        <p:blipFill>
          <a:blip r:embed="rId7">
            <a:alphaModFix/>
          </a:blip>
          <a:stretch>
            <a:fillRect/>
          </a:stretch>
        </p:blipFill>
        <p:spPr>
          <a:xfrm>
            <a:off x="-2750" y="3984788"/>
            <a:ext cx="4568550" cy="2613724"/>
          </a:xfrm>
          <a:prstGeom prst="rect">
            <a:avLst/>
          </a:prstGeom>
          <a:noFill/>
          <a:ln>
            <a:noFill/>
          </a:ln>
        </p:spPr>
      </p:pic>
      <p:pic>
        <p:nvPicPr>
          <p:cNvPr id="484" name="Google Shape;484;g2ef0f56bdec_3_434"/>
          <p:cNvPicPr preferRelativeResize="0"/>
          <p:nvPr/>
        </p:nvPicPr>
        <p:blipFill rotWithShape="1">
          <a:blip r:embed="rId8">
            <a:alphaModFix/>
          </a:blip>
          <a:srcRect b="0" l="0" r="0" t="0"/>
          <a:stretch/>
        </p:blipFill>
        <p:spPr>
          <a:xfrm>
            <a:off x="4676475" y="4067600"/>
            <a:ext cx="544616" cy="508056"/>
          </a:xfrm>
          <a:prstGeom prst="rect">
            <a:avLst/>
          </a:prstGeom>
          <a:noFill/>
          <a:ln>
            <a:noFill/>
          </a:ln>
        </p:spPr>
      </p:pic>
      <p:pic>
        <p:nvPicPr>
          <p:cNvPr id="485" name="Google Shape;485;g2ef0f56bdec_3_434"/>
          <p:cNvPicPr preferRelativeResize="0"/>
          <p:nvPr/>
        </p:nvPicPr>
        <p:blipFill rotWithShape="1">
          <a:blip r:embed="rId9">
            <a:alphaModFix/>
          </a:blip>
          <a:srcRect b="0" l="0" r="0" t="0"/>
          <a:stretch/>
        </p:blipFill>
        <p:spPr>
          <a:xfrm>
            <a:off x="4676475" y="6001162"/>
            <a:ext cx="544626" cy="537988"/>
          </a:xfrm>
          <a:prstGeom prst="rect">
            <a:avLst/>
          </a:prstGeom>
          <a:noFill/>
          <a:ln>
            <a:noFill/>
          </a:ln>
        </p:spPr>
      </p:pic>
      <p:pic>
        <p:nvPicPr>
          <p:cNvPr id="486" name="Google Shape;486;g2ef0f56bdec_3_434"/>
          <p:cNvPicPr preferRelativeResize="0"/>
          <p:nvPr/>
        </p:nvPicPr>
        <p:blipFill rotWithShape="1">
          <a:blip r:embed="rId10">
            <a:alphaModFix/>
          </a:blip>
          <a:srcRect b="0" l="0" r="0" t="0"/>
          <a:stretch/>
        </p:blipFill>
        <p:spPr>
          <a:xfrm>
            <a:off x="4701625" y="5091139"/>
            <a:ext cx="544626" cy="480345"/>
          </a:xfrm>
          <a:prstGeom prst="rect">
            <a:avLst/>
          </a:prstGeom>
          <a:noFill/>
          <a:ln>
            <a:noFill/>
          </a:ln>
        </p:spPr>
      </p:pic>
      <p:sp>
        <p:nvSpPr>
          <p:cNvPr id="487" name="Google Shape;487;g2ef0f56bdec_3_434"/>
          <p:cNvSpPr txBox="1"/>
          <p:nvPr/>
        </p:nvSpPr>
        <p:spPr>
          <a:xfrm>
            <a:off x="5255589" y="4141439"/>
            <a:ext cx="66441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FFFFFF"/>
              </a:buClr>
              <a:buSzPts val="1400"/>
              <a:buFont typeface="Arial"/>
              <a:buNone/>
            </a:pPr>
            <a:r>
              <a:rPr lang="en-US" sz="1200">
                <a:solidFill>
                  <a:srgbClr val="FFFFFF"/>
                </a:solidFill>
              </a:rPr>
              <a:t>Projects that focus on integration of innovative policies and technologies in all sectors of society and domains ranging from mobility, safety, welfare, environment, energy, culture, and governance.</a:t>
            </a:r>
            <a:endParaRPr b="0" i="0" sz="1200" u="none" cap="none" strike="noStrike">
              <a:solidFill>
                <a:srgbClr val="000000"/>
              </a:solidFill>
              <a:latin typeface="Arial"/>
              <a:ea typeface="Arial"/>
              <a:cs typeface="Arial"/>
              <a:sym typeface="Arial"/>
            </a:endParaRPr>
          </a:p>
        </p:txBody>
      </p:sp>
      <p:sp>
        <p:nvSpPr>
          <p:cNvPr id="488" name="Google Shape;488;g2ef0f56bdec_3_434"/>
          <p:cNvSpPr txBox="1"/>
          <p:nvPr/>
        </p:nvSpPr>
        <p:spPr>
          <a:xfrm>
            <a:off x="5246935" y="5200786"/>
            <a:ext cx="6930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400"/>
              <a:buFont typeface="Arial"/>
              <a:buNone/>
            </a:pPr>
            <a:r>
              <a:rPr lang="en-US" sz="1200">
                <a:solidFill>
                  <a:srgbClr val="FFFFFF"/>
                </a:solidFill>
              </a:rPr>
              <a:t>Projects that are designed to prioritize digital inclusion in smart city development, thereby overcoming or mitigating the digital divide, and that aim to serve specific target groups among the citizen population, such as the elderly, youth, and the disabled. </a:t>
            </a:r>
            <a:endParaRPr b="0" i="1" sz="1200" u="none" cap="none" strike="noStrike">
              <a:solidFill>
                <a:srgbClr val="FFFFFF"/>
              </a:solidFill>
              <a:latin typeface="Arial"/>
              <a:ea typeface="Arial"/>
              <a:cs typeface="Arial"/>
              <a:sym typeface="Arial"/>
            </a:endParaRPr>
          </a:p>
        </p:txBody>
      </p:sp>
      <p:sp>
        <p:nvSpPr>
          <p:cNvPr id="489" name="Google Shape;489;g2ef0f56bdec_3_434"/>
          <p:cNvSpPr txBox="1"/>
          <p:nvPr/>
        </p:nvSpPr>
        <p:spPr>
          <a:xfrm>
            <a:off x="5255589" y="6167688"/>
            <a:ext cx="6930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400"/>
              <a:buFont typeface="Arial"/>
              <a:buNone/>
            </a:pPr>
            <a:r>
              <a:rPr lang="en-US" sz="1200">
                <a:solidFill>
                  <a:srgbClr val="FFFFFF"/>
                </a:solidFill>
              </a:rPr>
              <a:t>Individuals that have demonstrated leadership in developing or promoting the  innovative use of technology and data to impact the lives of global citizens.</a:t>
            </a:r>
            <a:endParaRPr b="0" i="1" sz="1200" u="none" cap="none" strike="noStrike">
              <a:solidFill>
                <a:srgbClr val="FFFFFF"/>
              </a:solidFill>
              <a:latin typeface="Arial"/>
              <a:ea typeface="Arial"/>
              <a:cs typeface="Arial"/>
              <a:sym typeface="Arial"/>
            </a:endParaRPr>
          </a:p>
        </p:txBody>
      </p:sp>
      <p:sp>
        <p:nvSpPr>
          <p:cNvPr id="490" name="Google Shape;490;g2ef0f56bdec_3_434"/>
          <p:cNvSpPr txBox="1"/>
          <p:nvPr/>
        </p:nvSpPr>
        <p:spPr>
          <a:xfrm>
            <a:off x="5238258" y="3881638"/>
            <a:ext cx="4621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u="none" cap="none" strike="noStrike">
                <a:solidFill>
                  <a:srgbClr val="FFFFFF"/>
                </a:solidFill>
                <a:latin typeface="Arial"/>
                <a:ea typeface="Arial"/>
                <a:cs typeface="Arial"/>
                <a:sym typeface="Arial"/>
              </a:rPr>
              <a:t>Tech-InnovaCity</a:t>
            </a:r>
            <a:endParaRPr b="0" i="0" u="none" cap="none" strike="noStrike">
              <a:solidFill>
                <a:srgbClr val="FFFFFF"/>
              </a:solidFill>
              <a:latin typeface="Arial"/>
              <a:ea typeface="Arial"/>
              <a:cs typeface="Arial"/>
              <a:sym typeface="Arial"/>
            </a:endParaRPr>
          </a:p>
        </p:txBody>
      </p:sp>
      <p:sp>
        <p:nvSpPr>
          <p:cNvPr id="491" name="Google Shape;491;g2ef0f56bdec_3_434"/>
          <p:cNvSpPr txBox="1"/>
          <p:nvPr/>
        </p:nvSpPr>
        <p:spPr>
          <a:xfrm>
            <a:off x="5238258" y="4928198"/>
            <a:ext cx="4621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u="none" cap="none" strike="noStrike">
                <a:solidFill>
                  <a:srgbClr val="FFFFFF"/>
                </a:solidFill>
                <a:latin typeface="Arial"/>
                <a:ea typeface="Arial"/>
                <a:cs typeface="Arial"/>
                <a:sym typeface="Arial"/>
              </a:rPr>
              <a:t>Human-CentriCity</a:t>
            </a:r>
            <a:endParaRPr b="0" i="0" u="none" cap="none" strike="noStrike">
              <a:solidFill>
                <a:srgbClr val="000000"/>
              </a:solidFill>
              <a:latin typeface="Calibri"/>
              <a:ea typeface="Calibri"/>
              <a:cs typeface="Calibri"/>
              <a:sym typeface="Calibri"/>
            </a:endParaRPr>
          </a:p>
        </p:txBody>
      </p:sp>
      <p:sp>
        <p:nvSpPr>
          <p:cNvPr id="492" name="Google Shape;492;g2ef0f56bdec_3_434"/>
          <p:cNvSpPr txBox="1"/>
          <p:nvPr/>
        </p:nvSpPr>
        <p:spPr>
          <a:xfrm>
            <a:off x="5255589" y="5901360"/>
            <a:ext cx="4621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u="none" cap="none" strike="noStrike">
                <a:solidFill>
                  <a:srgbClr val="FFFFFF"/>
                </a:solidFill>
                <a:latin typeface="Arial"/>
                <a:ea typeface="Arial"/>
                <a:cs typeface="Arial"/>
                <a:sym typeface="Arial"/>
              </a:rPr>
              <a:t>Leadership</a:t>
            </a:r>
            <a:endParaRPr b="0" i="0" u="none" cap="none" strike="noStrike">
              <a:solidFill>
                <a:srgbClr val="000000"/>
              </a:solidFill>
              <a:latin typeface="Calibri"/>
              <a:ea typeface="Calibri"/>
              <a:cs typeface="Calibri"/>
              <a:sym typeface="Calibri"/>
            </a:endParaRPr>
          </a:p>
        </p:txBody>
      </p:sp>
      <p:cxnSp>
        <p:nvCxnSpPr>
          <p:cNvPr id="493" name="Google Shape;493;g2ef0f56bdec_3_434"/>
          <p:cNvCxnSpPr/>
          <p:nvPr/>
        </p:nvCxnSpPr>
        <p:spPr>
          <a:xfrm>
            <a:off x="4680403" y="4865811"/>
            <a:ext cx="8063100" cy="12000"/>
          </a:xfrm>
          <a:prstGeom prst="straightConnector1">
            <a:avLst/>
          </a:prstGeom>
          <a:noFill/>
          <a:ln cap="flat" cmpd="sng" w="9525">
            <a:solidFill>
              <a:srgbClr val="FFFFFF">
                <a:alpha val="50980"/>
              </a:srgbClr>
            </a:solidFill>
            <a:prstDash val="dot"/>
            <a:miter lim="800000"/>
            <a:headEnd len="sm" w="sm" type="none"/>
            <a:tailEnd len="sm" w="sm" type="none"/>
          </a:ln>
        </p:spPr>
      </p:cxnSp>
      <p:cxnSp>
        <p:nvCxnSpPr>
          <p:cNvPr id="494" name="Google Shape;494;g2ef0f56bdec_3_434"/>
          <p:cNvCxnSpPr/>
          <p:nvPr/>
        </p:nvCxnSpPr>
        <p:spPr>
          <a:xfrm flipH="1" rot="10800000">
            <a:off x="4676473" y="5905773"/>
            <a:ext cx="8070900" cy="26400"/>
          </a:xfrm>
          <a:prstGeom prst="straightConnector1">
            <a:avLst/>
          </a:prstGeom>
          <a:noFill/>
          <a:ln cap="flat" cmpd="sng" w="9525">
            <a:solidFill>
              <a:srgbClr val="FFFFFF">
                <a:alpha val="50980"/>
              </a:srgbClr>
            </a:solidFill>
            <a:prstDash val="dot"/>
            <a:miter lim="800000"/>
            <a:headEnd len="sm" w="sm" type="none"/>
            <a:tailEnd len="sm" w="sm"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8" name="Shape 498"/>
        <p:cNvGrpSpPr/>
        <p:nvPr/>
      </p:nvGrpSpPr>
      <p:grpSpPr>
        <a:xfrm>
          <a:off x="0" y="0"/>
          <a:ext cx="0" cy="0"/>
          <a:chOff x="0" y="0"/>
          <a:chExt cx="0" cy="0"/>
        </a:xfrm>
      </p:grpSpPr>
      <p:sp>
        <p:nvSpPr>
          <p:cNvPr id="499" name="Google Shape;499;g2ef0f56bdec_3_440"/>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4</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sp>
        <p:nvSpPr>
          <p:cNvPr id="500" name="Google Shape;500;g2ef0f56bdec_3_440"/>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WeGO Activities</a:t>
            </a:r>
            <a:endParaRPr>
              <a:solidFill>
                <a:schemeClr val="dk1"/>
              </a:solidFill>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Seoul Smart Life Week</a:t>
            </a:r>
            <a:endParaRPr>
              <a:solidFill>
                <a:srgbClr val="8CC640"/>
              </a:solidFill>
              <a:latin typeface="Poppins Medium"/>
              <a:ea typeface="Poppins Medium"/>
              <a:cs typeface="Poppins Medium"/>
              <a:sym typeface="Poppins Medium"/>
            </a:endParaRPr>
          </a:p>
        </p:txBody>
      </p:sp>
      <p:pic>
        <p:nvPicPr>
          <p:cNvPr id="501" name="Google Shape;501;g2ef0f56bdec_3_440"/>
          <p:cNvPicPr preferRelativeResize="0"/>
          <p:nvPr/>
        </p:nvPicPr>
        <p:blipFill rotWithShape="1">
          <a:blip r:embed="rId4">
            <a:alphaModFix amt="90000"/>
          </a:blip>
          <a:srcRect b="0" l="0" r="0" t="0"/>
          <a:stretch/>
        </p:blipFill>
        <p:spPr>
          <a:xfrm>
            <a:off x="11580075" y="1645296"/>
            <a:ext cx="459518" cy="461262"/>
          </a:xfrm>
          <a:prstGeom prst="rect">
            <a:avLst/>
          </a:prstGeom>
          <a:noFill/>
          <a:ln>
            <a:noFill/>
          </a:ln>
        </p:spPr>
      </p:pic>
      <p:pic>
        <p:nvPicPr>
          <p:cNvPr id="502" name="Google Shape;502;g2ef0f56bdec_3_440"/>
          <p:cNvPicPr preferRelativeResize="0"/>
          <p:nvPr/>
        </p:nvPicPr>
        <p:blipFill rotWithShape="1">
          <a:blip r:embed="rId5">
            <a:alphaModFix/>
          </a:blip>
          <a:srcRect b="0" l="0" r="0" t="0"/>
          <a:stretch/>
        </p:blipFill>
        <p:spPr>
          <a:xfrm>
            <a:off x="9929260" y="1583553"/>
            <a:ext cx="1476207" cy="584736"/>
          </a:xfrm>
          <a:prstGeom prst="rect">
            <a:avLst/>
          </a:prstGeom>
          <a:noFill/>
          <a:ln>
            <a:noFill/>
          </a:ln>
        </p:spPr>
      </p:pic>
      <p:pic>
        <p:nvPicPr>
          <p:cNvPr id="503" name="Google Shape;503;g2ef0f56bdec_3_440"/>
          <p:cNvPicPr preferRelativeResize="0"/>
          <p:nvPr/>
        </p:nvPicPr>
        <p:blipFill rotWithShape="1">
          <a:blip r:embed="rId6">
            <a:alphaModFix/>
          </a:blip>
          <a:srcRect b="25997" l="0" r="0" t="0"/>
          <a:stretch/>
        </p:blipFill>
        <p:spPr>
          <a:xfrm>
            <a:off x="-2750" y="2318700"/>
            <a:ext cx="12197473" cy="4539299"/>
          </a:xfrm>
          <a:prstGeom prst="rect">
            <a:avLst/>
          </a:prstGeom>
          <a:noFill/>
          <a:ln>
            <a:noFill/>
          </a:ln>
        </p:spPr>
      </p:pic>
      <p:sp>
        <p:nvSpPr>
          <p:cNvPr id="504" name="Google Shape;504;g2ef0f56bdec_3_440"/>
          <p:cNvSpPr/>
          <p:nvPr/>
        </p:nvSpPr>
        <p:spPr>
          <a:xfrm>
            <a:off x="5182200" y="3794900"/>
            <a:ext cx="6857400" cy="3021600"/>
          </a:xfrm>
          <a:prstGeom prst="rect">
            <a:avLst/>
          </a:prstGeom>
          <a:solidFill>
            <a:srgbClr val="EA537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50"/>
              <a:buFont typeface="Arial"/>
              <a:buNone/>
            </a:pPr>
            <a:r>
              <a:t/>
            </a:r>
            <a:endParaRPr b="0" i="0" sz="1350" u="none" cap="none" strike="noStrike">
              <a:solidFill>
                <a:srgbClr val="FFFFFF"/>
              </a:solidFill>
              <a:latin typeface="Malgun Gothic"/>
              <a:ea typeface="Malgun Gothic"/>
              <a:cs typeface="Malgun Gothic"/>
              <a:sym typeface="Malgun Gothic"/>
            </a:endParaRPr>
          </a:p>
        </p:txBody>
      </p:sp>
      <p:sp>
        <p:nvSpPr>
          <p:cNvPr id="505" name="Google Shape;505;g2ef0f56bdec_3_440"/>
          <p:cNvSpPr txBox="1"/>
          <p:nvPr/>
        </p:nvSpPr>
        <p:spPr>
          <a:xfrm>
            <a:off x="5265323" y="4267874"/>
            <a:ext cx="6930000" cy="2632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000000"/>
              </a:buClr>
              <a:buSzPts val="1100"/>
              <a:buFont typeface="Arial"/>
              <a:buNone/>
            </a:pPr>
            <a:r>
              <a:rPr b="1" lang="en-US" sz="1600">
                <a:solidFill>
                  <a:srgbClr val="FFFFFF"/>
                </a:solidFill>
              </a:rPr>
              <a:t>T</a:t>
            </a:r>
            <a:r>
              <a:rPr b="1" lang="en-US" sz="1500">
                <a:solidFill>
                  <a:srgbClr val="FFFFFF"/>
                </a:solidFill>
              </a:rPr>
              <a:t>heme: </a:t>
            </a:r>
            <a:r>
              <a:rPr lang="en-US" sz="1500">
                <a:solidFill>
                  <a:srgbClr val="FFFFFF"/>
                </a:solidFill>
              </a:rPr>
              <a:t>The Future of the Evolving Urban Life with Cutting-Edge Technology</a:t>
            </a:r>
            <a:endParaRPr sz="1500">
              <a:solidFill>
                <a:srgbClr val="FFFFFF"/>
              </a:solidFill>
            </a:endParaRPr>
          </a:p>
          <a:p>
            <a:pPr indent="0" lvl="0" marL="0" rtl="0" algn="l">
              <a:spcBef>
                <a:spcPts val="0"/>
              </a:spcBef>
              <a:spcAft>
                <a:spcPts val="0"/>
              </a:spcAft>
              <a:buClr>
                <a:srgbClr val="000000"/>
              </a:buClr>
              <a:buSzPts val="1100"/>
              <a:buFont typeface="Arial"/>
              <a:buNone/>
            </a:pPr>
            <a:r>
              <a:rPr b="1" lang="en-US" sz="1500">
                <a:solidFill>
                  <a:srgbClr val="FFFFFF"/>
                </a:solidFill>
              </a:rPr>
              <a:t>Sub-Theme</a:t>
            </a:r>
            <a:r>
              <a:rPr lang="en-US" sz="1500">
                <a:solidFill>
                  <a:srgbClr val="FFFFFF"/>
                </a:solidFill>
              </a:rPr>
              <a:t>:  A Preview of Urban Smart Life in Seoul </a:t>
            </a:r>
            <a:endParaRPr sz="1500">
              <a:solidFill>
                <a:srgbClr val="FFFFFF"/>
              </a:solidFill>
            </a:endParaRPr>
          </a:p>
          <a:p>
            <a:pPr indent="0" lvl="0" marL="0" rtl="0" algn="l">
              <a:spcBef>
                <a:spcPts val="0"/>
              </a:spcBef>
              <a:spcAft>
                <a:spcPts val="0"/>
              </a:spcAft>
              <a:buClr>
                <a:srgbClr val="000000"/>
              </a:buClr>
              <a:buSzPts val="1100"/>
              <a:buFont typeface="Arial"/>
              <a:buNone/>
            </a:pPr>
            <a:r>
              <a:rPr b="1" lang="en-US" sz="1500">
                <a:solidFill>
                  <a:srgbClr val="FFFFFF"/>
                </a:solidFill>
              </a:rPr>
              <a:t>Dates</a:t>
            </a:r>
            <a:r>
              <a:rPr lang="en-US" sz="1500">
                <a:solidFill>
                  <a:srgbClr val="FFFFFF"/>
                </a:solidFill>
              </a:rPr>
              <a:t>: Oct. 9 (Wed) to 12 (Sat)</a:t>
            </a:r>
            <a:endParaRPr sz="1500">
              <a:solidFill>
                <a:srgbClr val="FFFFFF"/>
              </a:solidFill>
            </a:endParaRPr>
          </a:p>
          <a:p>
            <a:pPr indent="0" lvl="0" marL="0" rtl="0" algn="l">
              <a:spcBef>
                <a:spcPts val="0"/>
              </a:spcBef>
              <a:spcAft>
                <a:spcPts val="0"/>
              </a:spcAft>
              <a:buClr>
                <a:srgbClr val="000000"/>
              </a:buClr>
              <a:buSzPts val="1100"/>
              <a:buFont typeface="Arial"/>
              <a:buNone/>
            </a:pPr>
            <a:r>
              <a:rPr b="1" lang="en-US" sz="1500">
                <a:solidFill>
                  <a:srgbClr val="FFFFFF"/>
                </a:solidFill>
              </a:rPr>
              <a:t>Host</a:t>
            </a:r>
            <a:r>
              <a:rPr lang="en-US" sz="1500">
                <a:solidFill>
                  <a:srgbClr val="FFFFFF"/>
                </a:solidFill>
              </a:rPr>
              <a:t>: Seoul Metropolitan Government </a:t>
            </a:r>
            <a:endParaRPr sz="1500">
              <a:solidFill>
                <a:srgbClr val="FFFFFF"/>
              </a:solidFill>
            </a:endParaRPr>
          </a:p>
          <a:p>
            <a:pPr indent="0" lvl="0" marL="0" rtl="0" algn="l">
              <a:spcBef>
                <a:spcPts val="0"/>
              </a:spcBef>
              <a:spcAft>
                <a:spcPts val="0"/>
              </a:spcAft>
              <a:buClr>
                <a:srgbClr val="000000"/>
              </a:buClr>
              <a:buSzPts val="1100"/>
              <a:buFont typeface="Arial"/>
              <a:buNone/>
            </a:pPr>
            <a:r>
              <a:rPr b="1" lang="en-US" sz="1500">
                <a:solidFill>
                  <a:srgbClr val="FFFFFF"/>
                </a:solidFill>
              </a:rPr>
              <a:t>Program</a:t>
            </a:r>
            <a:r>
              <a:rPr lang="en-US" sz="1500">
                <a:solidFill>
                  <a:srgbClr val="FFFFFF"/>
                </a:solidFill>
              </a:rPr>
              <a:t>: </a:t>
            </a:r>
            <a:endParaRPr sz="1500">
              <a:solidFill>
                <a:srgbClr val="FFFFFF"/>
              </a:solidFill>
            </a:endParaRPr>
          </a:p>
          <a:p>
            <a:pPr indent="-323850" lvl="0" marL="457200" rtl="0" algn="l">
              <a:spcBef>
                <a:spcPts val="0"/>
              </a:spcBef>
              <a:spcAft>
                <a:spcPts val="0"/>
              </a:spcAft>
              <a:buClr>
                <a:srgbClr val="FFFFFF"/>
              </a:buClr>
              <a:buSzPts val="1500"/>
              <a:buChar char="●"/>
            </a:pPr>
            <a:r>
              <a:rPr lang="en-US" sz="1500">
                <a:solidFill>
                  <a:srgbClr val="FFFFFF"/>
                </a:solidFill>
              </a:rPr>
              <a:t>Exhibition of Cutting-edge Innovative Technologies</a:t>
            </a:r>
            <a:endParaRPr sz="1500">
              <a:solidFill>
                <a:srgbClr val="FFFFFF"/>
              </a:solidFill>
            </a:endParaRPr>
          </a:p>
          <a:p>
            <a:pPr indent="-323850" lvl="0" marL="457200" rtl="0" algn="l">
              <a:spcBef>
                <a:spcPts val="0"/>
              </a:spcBef>
              <a:spcAft>
                <a:spcPts val="0"/>
              </a:spcAft>
              <a:buClr>
                <a:srgbClr val="FFFFFF"/>
              </a:buClr>
              <a:buSzPts val="1500"/>
              <a:buChar char="●"/>
            </a:pPr>
            <a:r>
              <a:rPr lang="en-US" sz="1500">
                <a:solidFill>
                  <a:srgbClr val="FFFFFF"/>
                </a:solidFill>
              </a:rPr>
              <a:t>Seoul Smart City Prize Ceremony</a:t>
            </a:r>
            <a:endParaRPr sz="1500">
              <a:solidFill>
                <a:srgbClr val="FFFFFF"/>
              </a:solidFill>
            </a:endParaRPr>
          </a:p>
          <a:p>
            <a:pPr indent="-323850" lvl="0" marL="457200" rtl="0" algn="l">
              <a:spcBef>
                <a:spcPts val="0"/>
              </a:spcBef>
              <a:spcAft>
                <a:spcPts val="0"/>
              </a:spcAft>
              <a:buClr>
                <a:srgbClr val="FFFFFF"/>
              </a:buClr>
              <a:buSzPts val="1500"/>
              <a:buChar char="●"/>
            </a:pPr>
            <a:r>
              <a:rPr lang="en-US" sz="1500">
                <a:solidFill>
                  <a:srgbClr val="FFFFFF"/>
                </a:solidFill>
              </a:rPr>
              <a:t>International Forums and Conferences</a:t>
            </a:r>
            <a:endParaRPr sz="1500">
              <a:solidFill>
                <a:srgbClr val="FFFFFF"/>
              </a:solidFill>
            </a:endParaRPr>
          </a:p>
          <a:p>
            <a:pPr indent="0" lvl="0" marL="0" rtl="0" algn="l">
              <a:spcBef>
                <a:spcPts val="0"/>
              </a:spcBef>
              <a:spcAft>
                <a:spcPts val="0"/>
              </a:spcAft>
              <a:buClr>
                <a:srgbClr val="000000"/>
              </a:buClr>
              <a:buSzPts val="1100"/>
              <a:buFont typeface="Arial"/>
              <a:buNone/>
            </a:pPr>
            <a:r>
              <a:rPr b="1" lang="en-US" sz="1500">
                <a:solidFill>
                  <a:srgbClr val="FFFFFF"/>
                </a:solidFill>
              </a:rPr>
              <a:t>Exhibitions</a:t>
            </a:r>
            <a:r>
              <a:rPr lang="en-US" sz="1500">
                <a:solidFill>
                  <a:srgbClr val="FFFFFF"/>
                </a:solidFill>
              </a:rPr>
              <a:t>: Immersive exhibitions of ICT technologies, products, human-centered technologies </a:t>
            </a:r>
            <a:endParaRPr sz="1500">
              <a:solidFill>
                <a:srgbClr val="FFFFFF"/>
              </a:solidFill>
            </a:endParaRPr>
          </a:p>
          <a:p>
            <a:pPr indent="0" lvl="0" marL="0" marR="0" rtl="0" algn="l">
              <a:lnSpc>
                <a:spcPct val="100000"/>
              </a:lnSpc>
              <a:spcBef>
                <a:spcPts val="0"/>
              </a:spcBef>
              <a:spcAft>
                <a:spcPts val="0"/>
              </a:spcAft>
              <a:buClr>
                <a:srgbClr val="FFFFFF"/>
              </a:buClr>
              <a:buSzPts val="1400"/>
              <a:buFont typeface="Arial"/>
              <a:buNone/>
            </a:pPr>
            <a:r>
              <a:t/>
            </a:r>
            <a:endParaRPr>
              <a:solidFill>
                <a:srgbClr val="FFFFFF"/>
              </a:solidFill>
            </a:endParaRPr>
          </a:p>
        </p:txBody>
      </p:sp>
      <p:sp>
        <p:nvSpPr>
          <p:cNvPr id="506" name="Google Shape;506;g2ef0f56bdec_3_440"/>
          <p:cNvSpPr txBox="1"/>
          <p:nvPr/>
        </p:nvSpPr>
        <p:spPr>
          <a:xfrm>
            <a:off x="780534" y="2511419"/>
            <a:ext cx="64428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FFFF"/>
                </a:solidFill>
              </a:rPr>
              <a:t>Seoul Smart Life Week</a:t>
            </a:r>
            <a:endParaRPr b="1" i="0" sz="2000" u="none" cap="none" strike="noStrike">
              <a:solidFill>
                <a:srgbClr val="FFFFFF"/>
              </a:solidFill>
            </a:endParaRPr>
          </a:p>
        </p:txBody>
      </p:sp>
      <p:sp>
        <p:nvSpPr>
          <p:cNvPr id="507" name="Google Shape;507;g2ef0f56bdec_3_440"/>
          <p:cNvSpPr txBox="1"/>
          <p:nvPr/>
        </p:nvSpPr>
        <p:spPr>
          <a:xfrm>
            <a:off x="780525" y="2874888"/>
            <a:ext cx="108141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FFFFFF"/>
              </a:buClr>
              <a:buSzPts val="1400"/>
              <a:buFont typeface="Arial"/>
              <a:buNone/>
            </a:pPr>
            <a:r>
              <a:rPr b="1" lang="en-US" sz="1500">
                <a:solidFill>
                  <a:srgbClr val="FFFFFF"/>
                </a:solidFill>
              </a:rPr>
              <a:t>Seoul Smart Life Week </a:t>
            </a:r>
            <a:r>
              <a:rPr lang="en-US" sz="1500">
                <a:solidFill>
                  <a:srgbClr val="FFFFFF"/>
                </a:solidFill>
              </a:rPr>
              <a:t>will consist of exhibitions, forums, and the Seoul Smart City Prize Ceremony, showcasing innovative and human-centric technologies. The Week will also showcase Seoul’s smart city experience while opening the space for other cities and companies to share their innovative outcomes in smart city development and discuss future technology trends.</a:t>
            </a:r>
            <a:endParaRPr sz="1300">
              <a:solidFill>
                <a:srgbClr val="FFFFFF"/>
              </a:solidFill>
            </a:endParaRPr>
          </a:p>
        </p:txBody>
      </p:sp>
      <p:pic>
        <p:nvPicPr>
          <p:cNvPr id="508" name="Google Shape;508;g2ef0f56bdec_3_440"/>
          <p:cNvPicPr preferRelativeResize="0"/>
          <p:nvPr/>
        </p:nvPicPr>
        <p:blipFill>
          <a:blip r:embed="rId7">
            <a:alphaModFix/>
          </a:blip>
          <a:stretch>
            <a:fillRect/>
          </a:stretch>
        </p:blipFill>
        <p:spPr>
          <a:xfrm>
            <a:off x="152400" y="3949300"/>
            <a:ext cx="4920774" cy="2766225"/>
          </a:xfrm>
          <a:prstGeom prst="rect">
            <a:avLst/>
          </a:prstGeom>
          <a:noFill/>
          <a:ln>
            <a:noFill/>
          </a:ln>
        </p:spPr>
      </p:pic>
      <p:sp>
        <p:nvSpPr>
          <p:cNvPr id="509" name="Google Shape;509;g2ef0f56bdec_3_440"/>
          <p:cNvSpPr txBox="1"/>
          <p:nvPr/>
        </p:nvSpPr>
        <p:spPr>
          <a:xfrm>
            <a:off x="5265320" y="3869250"/>
            <a:ext cx="5483700" cy="338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rgbClr val="000000"/>
              </a:buClr>
              <a:buSzPts val="1100"/>
              <a:buFont typeface="Arial"/>
              <a:buNone/>
            </a:pPr>
            <a:r>
              <a:rPr b="1" lang="en-US" sz="1600">
                <a:solidFill>
                  <a:srgbClr val="FFFFFF"/>
                </a:solidFill>
              </a:rPr>
              <a:t>Seoul Smart Life Week </a:t>
            </a:r>
            <a:endParaRPr b="1" sz="1600">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3" name="Shape 513"/>
        <p:cNvGrpSpPr/>
        <p:nvPr/>
      </p:nvGrpSpPr>
      <p:grpSpPr>
        <a:xfrm>
          <a:off x="0" y="0"/>
          <a:ext cx="0" cy="0"/>
          <a:chOff x="0" y="0"/>
          <a:chExt cx="0" cy="0"/>
        </a:xfrm>
      </p:grpSpPr>
      <p:sp>
        <p:nvSpPr>
          <p:cNvPr id="514" name="Google Shape;514;g2ef0f56bdec_3_446"/>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4 </a:t>
            </a:r>
            <a:r>
              <a:rPr b="0" i="0" lang="en-US" sz="3200" u="none" cap="none" strike="noStrike">
                <a:solidFill>
                  <a:srgbClr val="8CC640"/>
                </a:solidFill>
                <a:latin typeface="Poppins Light"/>
                <a:ea typeface="Poppins Light"/>
                <a:cs typeface="Poppins Light"/>
                <a:sym typeface="Poppins Light"/>
              </a:rPr>
              <a:t>|</a:t>
            </a:r>
            <a:endParaRPr b="0" i="0" sz="1400" u="none" cap="none" strike="noStrike">
              <a:solidFill>
                <a:srgbClr val="8CC640"/>
              </a:solidFill>
              <a:latin typeface="Calibri"/>
              <a:ea typeface="Calibri"/>
              <a:cs typeface="Calibri"/>
              <a:sym typeface="Calibri"/>
            </a:endParaRPr>
          </a:p>
        </p:txBody>
      </p:sp>
      <p:sp>
        <p:nvSpPr>
          <p:cNvPr id="515" name="Google Shape;515;g2ef0f56bdec_3_446"/>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WeGO Activities</a:t>
            </a:r>
            <a:endParaRPr>
              <a:solidFill>
                <a:schemeClr val="dk1"/>
              </a:solidFill>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The 2nd Seoul Smart City Prize</a:t>
            </a:r>
            <a:endParaRPr>
              <a:solidFill>
                <a:srgbClr val="8CC640"/>
              </a:solidFill>
              <a:latin typeface="Poppins Medium"/>
              <a:ea typeface="Poppins Medium"/>
              <a:cs typeface="Poppins Medium"/>
              <a:sym typeface="Poppins Medium"/>
            </a:endParaRPr>
          </a:p>
        </p:txBody>
      </p:sp>
      <p:pic>
        <p:nvPicPr>
          <p:cNvPr id="516" name="Google Shape;516;g2ef0f56bdec_3_446"/>
          <p:cNvPicPr preferRelativeResize="0"/>
          <p:nvPr/>
        </p:nvPicPr>
        <p:blipFill rotWithShape="1">
          <a:blip r:embed="rId4">
            <a:alphaModFix amt="90000"/>
          </a:blip>
          <a:srcRect b="0" l="0" r="0" t="0"/>
          <a:stretch/>
        </p:blipFill>
        <p:spPr>
          <a:xfrm>
            <a:off x="11580075" y="1645296"/>
            <a:ext cx="459518" cy="461262"/>
          </a:xfrm>
          <a:prstGeom prst="rect">
            <a:avLst/>
          </a:prstGeom>
          <a:noFill/>
          <a:ln>
            <a:noFill/>
          </a:ln>
        </p:spPr>
      </p:pic>
      <p:pic>
        <p:nvPicPr>
          <p:cNvPr id="517" name="Google Shape;517;g2ef0f56bdec_3_446"/>
          <p:cNvPicPr preferRelativeResize="0"/>
          <p:nvPr/>
        </p:nvPicPr>
        <p:blipFill rotWithShape="1">
          <a:blip r:embed="rId5">
            <a:alphaModFix/>
          </a:blip>
          <a:srcRect b="0" l="0" r="0" t="0"/>
          <a:stretch/>
        </p:blipFill>
        <p:spPr>
          <a:xfrm>
            <a:off x="9929260" y="1583553"/>
            <a:ext cx="1476207" cy="584736"/>
          </a:xfrm>
          <a:prstGeom prst="rect">
            <a:avLst/>
          </a:prstGeom>
          <a:noFill/>
          <a:ln>
            <a:noFill/>
          </a:ln>
        </p:spPr>
      </p:pic>
      <p:pic>
        <p:nvPicPr>
          <p:cNvPr id="518" name="Google Shape;518;g2ef0f56bdec_3_446"/>
          <p:cNvPicPr preferRelativeResize="0"/>
          <p:nvPr/>
        </p:nvPicPr>
        <p:blipFill rotWithShape="1">
          <a:blip r:embed="rId6">
            <a:alphaModFix/>
          </a:blip>
          <a:srcRect b="25997" l="0" r="0" t="0"/>
          <a:stretch/>
        </p:blipFill>
        <p:spPr>
          <a:xfrm>
            <a:off x="0" y="2242500"/>
            <a:ext cx="12197473" cy="4615500"/>
          </a:xfrm>
          <a:prstGeom prst="rect">
            <a:avLst/>
          </a:prstGeom>
          <a:noFill/>
          <a:ln>
            <a:noFill/>
          </a:ln>
        </p:spPr>
      </p:pic>
      <p:pic>
        <p:nvPicPr>
          <p:cNvPr id="519" name="Google Shape;519;g2ef0f56bdec_3_446"/>
          <p:cNvPicPr preferRelativeResize="0"/>
          <p:nvPr/>
        </p:nvPicPr>
        <p:blipFill>
          <a:blip r:embed="rId7">
            <a:alphaModFix/>
          </a:blip>
          <a:stretch>
            <a:fillRect/>
          </a:stretch>
        </p:blipFill>
        <p:spPr>
          <a:xfrm>
            <a:off x="107025" y="2843475"/>
            <a:ext cx="9822001" cy="3921300"/>
          </a:xfrm>
          <a:prstGeom prst="rect">
            <a:avLst/>
          </a:prstGeom>
          <a:noFill/>
          <a:ln>
            <a:noFill/>
          </a:ln>
        </p:spPr>
      </p:pic>
      <p:cxnSp>
        <p:nvCxnSpPr>
          <p:cNvPr id="520" name="Google Shape;520;g2ef0f56bdec_3_446"/>
          <p:cNvCxnSpPr/>
          <p:nvPr/>
        </p:nvCxnSpPr>
        <p:spPr>
          <a:xfrm flipH="1" rot="10800000">
            <a:off x="57975" y="5519463"/>
            <a:ext cx="9822000" cy="900"/>
          </a:xfrm>
          <a:prstGeom prst="straightConnector1">
            <a:avLst/>
          </a:prstGeom>
          <a:noFill/>
          <a:ln cap="flat" cmpd="sng" w="9525">
            <a:solidFill>
              <a:srgbClr val="FFFFFF">
                <a:alpha val="50980"/>
              </a:srgbClr>
            </a:solidFill>
            <a:prstDash val="dot"/>
            <a:miter lim="800000"/>
            <a:headEnd len="sm" w="sm" type="none"/>
            <a:tailEnd len="sm" w="sm" type="none"/>
          </a:ln>
        </p:spPr>
      </p:cxnSp>
      <p:sp>
        <p:nvSpPr>
          <p:cNvPr id="521" name="Google Shape;521;g2ef0f56bdec_3_446"/>
          <p:cNvSpPr txBox="1"/>
          <p:nvPr/>
        </p:nvSpPr>
        <p:spPr>
          <a:xfrm>
            <a:off x="1316658" y="4678674"/>
            <a:ext cx="8528400" cy="8451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rgbClr val="000000"/>
              </a:buClr>
              <a:buSzPts val="1100"/>
              <a:buFont typeface="Arial"/>
              <a:buNone/>
            </a:pPr>
            <a:r>
              <a:rPr lang="en-US" sz="1300">
                <a:solidFill>
                  <a:srgbClr val="FFFFFF"/>
                </a:solidFill>
              </a:rPr>
              <a:t>Finalists from the Seoul Smart City Prize will get the opportunity to receive a 4-week online and offline training program from the Seoul Human Resource Development Center, through a series of virtual live lectures and smart city tours in Seoul. </a:t>
            </a:r>
            <a:endParaRPr sz="1300">
              <a:solidFill>
                <a:srgbClr val="FFFFFF"/>
              </a:solidFill>
            </a:endParaRPr>
          </a:p>
        </p:txBody>
      </p:sp>
      <p:sp>
        <p:nvSpPr>
          <p:cNvPr id="522" name="Google Shape;522;g2ef0f56bdec_3_446"/>
          <p:cNvSpPr txBox="1"/>
          <p:nvPr/>
        </p:nvSpPr>
        <p:spPr>
          <a:xfrm>
            <a:off x="1294413" y="4313485"/>
            <a:ext cx="5931600" cy="3231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rgbClr val="000000"/>
              </a:buClr>
              <a:buSzPts val="1100"/>
              <a:buFont typeface="Arial"/>
              <a:buNone/>
            </a:pPr>
            <a:r>
              <a:rPr b="1" lang="en-US" sz="1500">
                <a:solidFill>
                  <a:srgbClr val="FFFFFF"/>
                </a:solidFill>
              </a:rPr>
              <a:t>Seoul Smart City Prize Training Program</a:t>
            </a:r>
            <a:endParaRPr b="1" sz="1500">
              <a:solidFill>
                <a:srgbClr val="FFFFFF"/>
              </a:solidFill>
            </a:endParaRPr>
          </a:p>
        </p:txBody>
      </p:sp>
      <p:sp>
        <p:nvSpPr>
          <p:cNvPr id="523" name="Google Shape;523;g2ef0f56bdec_3_446"/>
          <p:cNvSpPr txBox="1"/>
          <p:nvPr/>
        </p:nvSpPr>
        <p:spPr>
          <a:xfrm>
            <a:off x="1316646" y="5886000"/>
            <a:ext cx="8528400" cy="1075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rgbClr val="000000"/>
              </a:buClr>
              <a:buSzPts val="1100"/>
              <a:buFont typeface="Arial"/>
              <a:buNone/>
            </a:pPr>
            <a:r>
              <a:rPr lang="en-US" sz="1300">
                <a:solidFill>
                  <a:srgbClr val="FFFFFF"/>
                </a:solidFill>
              </a:rPr>
              <a:t>This program, carried out in collaboration with the Seoul Urban Solutions Agency (SUSA), offers a unique opportunity to implement a smart city project, including assistance to conduct pre-feasibility studies, with a value of 200,000,000 KRW (approx. 150,000 USD) financial support allocated for this purpose.</a:t>
            </a:r>
            <a:endParaRPr sz="1300">
              <a:solidFill>
                <a:srgbClr val="FFFFFF"/>
              </a:solidFill>
            </a:endParaRPr>
          </a:p>
          <a:p>
            <a:pPr indent="0" lvl="0" marL="0" rtl="0" algn="l">
              <a:lnSpc>
                <a:spcPct val="115000"/>
              </a:lnSpc>
              <a:spcBef>
                <a:spcPts val="0"/>
              </a:spcBef>
              <a:spcAft>
                <a:spcPts val="0"/>
              </a:spcAft>
              <a:buClr>
                <a:srgbClr val="000000"/>
              </a:buClr>
              <a:buSzPts val="1100"/>
              <a:buFont typeface="Arial"/>
              <a:buNone/>
            </a:pPr>
            <a:r>
              <a:t/>
            </a:r>
            <a:endParaRPr sz="1300">
              <a:solidFill>
                <a:srgbClr val="FFFFFF"/>
              </a:solidFill>
            </a:endParaRPr>
          </a:p>
        </p:txBody>
      </p:sp>
      <p:sp>
        <p:nvSpPr>
          <p:cNvPr id="524" name="Google Shape;524;g2ef0f56bdec_3_446"/>
          <p:cNvSpPr txBox="1"/>
          <p:nvPr/>
        </p:nvSpPr>
        <p:spPr>
          <a:xfrm>
            <a:off x="1294428" y="5567837"/>
            <a:ext cx="5931600" cy="3231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rgbClr val="000000"/>
              </a:buClr>
              <a:buSzPts val="1100"/>
              <a:buFont typeface="Arial"/>
              <a:buNone/>
            </a:pPr>
            <a:r>
              <a:rPr b="1" lang="en-US" sz="1500">
                <a:solidFill>
                  <a:srgbClr val="FFFFFF"/>
                </a:solidFill>
              </a:rPr>
              <a:t>Seoul Smart City International Cooperation Program</a:t>
            </a:r>
            <a:endParaRPr b="1" sz="1500">
              <a:solidFill>
                <a:srgbClr val="FFFFFF"/>
              </a:solidFill>
            </a:endParaRPr>
          </a:p>
        </p:txBody>
      </p:sp>
      <p:pic>
        <p:nvPicPr>
          <p:cNvPr id="525" name="Google Shape;525;g2ef0f56bdec_3_446"/>
          <p:cNvPicPr preferRelativeResize="0"/>
          <p:nvPr/>
        </p:nvPicPr>
        <p:blipFill>
          <a:blip r:embed="rId8">
            <a:alphaModFix/>
          </a:blip>
          <a:stretch>
            <a:fillRect/>
          </a:stretch>
        </p:blipFill>
        <p:spPr>
          <a:xfrm>
            <a:off x="195165" y="4531718"/>
            <a:ext cx="974384" cy="911633"/>
          </a:xfrm>
          <a:prstGeom prst="rect">
            <a:avLst/>
          </a:prstGeom>
          <a:noFill/>
          <a:ln>
            <a:noFill/>
          </a:ln>
        </p:spPr>
      </p:pic>
      <p:pic>
        <p:nvPicPr>
          <p:cNvPr id="526" name="Google Shape;526;g2ef0f56bdec_3_446"/>
          <p:cNvPicPr preferRelativeResize="0"/>
          <p:nvPr/>
        </p:nvPicPr>
        <p:blipFill>
          <a:blip r:embed="rId9">
            <a:alphaModFix/>
          </a:blip>
          <a:stretch>
            <a:fillRect/>
          </a:stretch>
        </p:blipFill>
        <p:spPr>
          <a:xfrm>
            <a:off x="195165" y="5739110"/>
            <a:ext cx="974384" cy="911632"/>
          </a:xfrm>
          <a:prstGeom prst="rect">
            <a:avLst/>
          </a:prstGeom>
          <a:noFill/>
          <a:ln>
            <a:noFill/>
          </a:ln>
        </p:spPr>
      </p:pic>
      <p:pic>
        <p:nvPicPr>
          <p:cNvPr id="527" name="Google Shape;527;g2ef0f56bdec_3_446"/>
          <p:cNvPicPr preferRelativeResize="0"/>
          <p:nvPr/>
        </p:nvPicPr>
        <p:blipFill>
          <a:blip r:embed="rId8">
            <a:alphaModFix/>
          </a:blip>
          <a:stretch>
            <a:fillRect/>
          </a:stretch>
        </p:blipFill>
        <p:spPr>
          <a:xfrm>
            <a:off x="195165" y="3162030"/>
            <a:ext cx="974384" cy="911633"/>
          </a:xfrm>
          <a:prstGeom prst="rect">
            <a:avLst/>
          </a:prstGeom>
          <a:noFill/>
          <a:ln>
            <a:noFill/>
          </a:ln>
        </p:spPr>
      </p:pic>
      <p:cxnSp>
        <p:nvCxnSpPr>
          <p:cNvPr id="528" name="Google Shape;528;g2ef0f56bdec_3_446"/>
          <p:cNvCxnSpPr/>
          <p:nvPr/>
        </p:nvCxnSpPr>
        <p:spPr>
          <a:xfrm flipH="1" rot="10800000">
            <a:off x="76067" y="4235060"/>
            <a:ext cx="9822000" cy="900"/>
          </a:xfrm>
          <a:prstGeom prst="straightConnector1">
            <a:avLst/>
          </a:prstGeom>
          <a:noFill/>
          <a:ln cap="flat" cmpd="sng" w="9525">
            <a:solidFill>
              <a:srgbClr val="FFFFFF">
                <a:alpha val="50980"/>
              </a:srgbClr>
            </a:solidFill>
            <a:prstDash val="dot"/>
            <a:miter lim="800000"/>
            <a:headEnd len="sm" w="sm" type="none"/>
            <a:tailEnd len="sm" w="sm" type="none"/>
          </a:ln>
        </p:spPr>
      </p:cxnSp>
      <p:sp>
        <p:nvSpPr>
          <p:cNvPr id="529" name="Google Shape;529;g2ef0f56bdec_3_446"/>
          <p:cNvSpPr txBox="1"/>
          <p:nvPr/>
        </p:nvSpPr>
        <p:spPr>
          <a:xfrm>
            <a:off x="1379137" y="2843465"/>
            <a:ext cx="5931600" cy="3231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rgbClr val="000000"/>
              </a:buClr>
              <a:buSzPts val="1100"/>
              <a:buFont typeface="Arial"/>
              <a:buNone/>
            </a:pPr>
            <a:r>
              <a:rPr b="1" lang="en-US" sz="1500">
                <a:solidFill>
                  <a:srgbClr val="FFFFFF"/>
                </a:solidFill>
              </a:rPr>
              <a:t>Seoul Smart Life Week</a:t>
            </a:r>
            <a:endParaRPr b="1" sz="1500">
              <a:solidFill>
                <a:srgbClr val="FFFFFF"/>
              </a:solidFill>
            </a:endParaRPr>
          </a:p>
        </p:txBody>
      </p:sp>
      <p:sp>
        <p:nvSpPr>
          <p:cNvPr id="530" name="Google Shape;530;g2ef0f56bdec_3_446"/>
          <p:cNvSpPr txBox="1"/>
          <p:nvPr/>
        </p:nvSpPr>
        <p:spPr>
          <a:xfrm>
            <a:off x="1379153" y="3133964"/>
            <a:ext cx="8528400" cy="1075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rgbClr val="000000"/>
              </a:buClr>
              <a:buSzPts val="1100"/>
              <a:buFont typeface="Arial"/>
              <a:buNone/>
            </a:pPr>
            <a:r>
              <a:rPr lang="en-US" sz="1300">
                <a:solidFill>
                  <a:srgbClr val="FFFFFF"/>
                </a:solidFill>
              </a:rPr>
              <a:t>Finalists from the Seoul Smart City Prize will 1) be recognized at the Seoul Smart City Prize Ceremony with the Prize trophy; 2) be provided with a 3m*3m booth to showcase their successful smart city development cases; 3) be invited to participate in forums to present awarded projects; 4) be offered opportunity to join the Seoul Smart Life Week tour programs</a:t>
            </a:r>
            <a:endParaRPr sz="1300">
              <a:solidFill>
                <a:srgbClr val="FFFFFF"/>
              </a:solidFill>
            </a:endParaRPr>
          </a:p>
        </p:txBody>
      </p:sp>
      <p:pic>
        <p:nvPicPr>
          <p:cNvPr id="531" name="Google Shape;531;g2ef0f56bdec_3_446"/>
          <p:cNvPicPr preferRelativeResize="0"/>
          <p:nvPr/>
        </p:nvPicPr>
        <p:blipFill>
          <a:blip r:embed="rId10">
            <a:alphaModFix/>
          </a:blip>
          <a:stretch>
            <a:fillRect/>
          </a:stretch>
        </p:blipFill>
        <p:spPr>
          <a:xfrm>
            <a:off x="10158600" y="3208025"/>
            <a:ext cx="1833827" cy="2802650"/>
          </a:xfrm>
          <a:prstGeom prst="rect">
            <a:avLst/>
          </a:prstGeom>
          <a:noFill/>
          <a:ln>
            <a:noFill/>
          </a:ln>
        </p:spPr>
      </p:pic>
      <p:sp>
        <p:nvSpPr>
          <p:cNvPr id="532" name="Google Shape;532;g2ef0f56bdec_3_446"/>
          <p:cNvSpPr txBox="1"/>
          <p:nvPr/>
        </p:nvSpPr>
        <p:spPr>
          <a:xfrm>
            <a:off x="780534" y="2373944"/>
            <a:ext cx="64428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rgbClr val="FFFFFF"/>
                </a:solidFill>
              </a:rPr>
              <a:t>For Winners</a:t>
            </a:r>
            <a:endParaRPr b="1" i="0" sz="2000" u="none" cap="none" strike="noStrike">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6" name="Shape 536"/>
        <p:cNvGrpSpPr/>
        <p:nvPr/>
      </p:nvGrpSpPr>
      <p:grpSpPr>
        <a:xfrm>
          <a:off x="0" y="0"/>
          <a:ext cx="0" cy="0"/>
          <a:chOff x="0" y="0"/>
          <a:chExt cx="0" cy="0"/>
        </a:xfrm>
      </p:grpSpPr>
      <p:sp>
        <p:nvSpPr>
          <p:cNvPr id="537" name="Google Shape;537;g2ef0f56bdec_3_452"/>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4</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sp>
        <p:nvSpPr>
          <p:cNvPr id="538" name="Google Shape;538;g2ef0f56bdec_3_452"/>
          <p:cNvSpPr txBox="1"/>
          <p:nvPr/>
        </p:nvSpPr>
        <p:spPr>
          <a:xfrm>
            <a:off x="780525" y="1456775"/>
            <a:ext cx="101280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About WeGO </a:t>
            </a:r>
            <a:endParaRPr>
              <a:solidFill>
                <a:schemeClr val="dk1"/>
              </a:solidFill>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WeGO EXCOM 2025 Bidding Announcements</a:t>
            </a:r>
            <a:endParaRPr>
              <a:solidFill>
                <a:srgbClr val="8CC640"/>
              </a:solidFill>
              <a:latin typeface="Poppins Medium"/>
              <a:ea typeface="Poppins Medium"/>
              <a:cs typeface="Poppins Medium"/>
              <a:sym typeface="Poppins Medium"/>
            </a:endParaRPr>
          </a:p>
        </p:txBody>
      </p:sp>
      <p:pic>
        <p:nvPicPr>
          <p:cNvPr id="539" name="Google Shape;539;g2ef0f56bdec_3_452"/>
          <p:cNvPicPr preferRelativeResize="0"/>
          <p:nvPr/>
        </p:nvPicPr>
        <p:blipFill rotWithShape="1">
          <a:blip r:embed="rId4">
            <a:alphaModFix amt="90000"/>
          </a:blip>
          <a:srcRect b="0" l="0" r="0" t="0"/>
          <a:stretch/>
        </p:blipFill>
        <p:spPr>
          <a:xfrm>
            <a:off x="11595750" y="1663471"/>
            <a:ext cx="459518" cy="461262"/>
          </a:xfrm>
          <a:prstGeom prst="rect">
            <a:avLst/>
          </a:prstGeom>
          <a:noFill/>
          <a:ln>
            <a:noFill/>
          </a:ln>
        </p:spPr>
      </p:pic>
      <p:sp>
        <p:nvSpPr>
          <p:cNvPr id="540" name="Google Shape;540;g2ef0f56bdec_3_452"/>
          <p:cNvSpPr txBox="1"/>
          <p:nvPr/>
        </p:nvSpPr>
        <p:spPr>
          <a:xfrm>
            <a:off x="672374" y="2135013"/>
            <a:ext cx="7841100" cy="708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000000"/>
              </a:buClr>
              <a:buFont typeface="Arial"/>
              <a:buNone/>
            </a:pPr>
            <a:r>
              <a:rPr lang="en-US" sz="2000">
                <a:solidFill>
                  <a:srgbClr val="000000"/>
                </a:solidFill>
              </a:rPr>
              <a:t>Host City for the WeGO 2025 Executive Committee Meeting</a:t>
            </a:r>
            <a:endParaRPr sz="2000">
              <a:solidFill>
                <a:srgbClr val="000000"/>
              </a:solidFill>
            </a:endParaRPr>
          </a:p>
          <a:p>
            <a:pPr indent="0" lvl="0" marL="0" marR="0" rtl="0" algn="l">
              <a:lnSpc>
                <a:spcPct val="100000"/>
              </a:lnSpc>
              <a:spcBef>
                <a:spcPts val="0"/>
              </a:spcBef>
              <a:spcAft>
                <a:spcPts val="0"/>
              </a:spcAft>
              <a:buClr>
                <a:srgbClr val="000000"/>
              </a:buClr>
              <a:buSzPts val="2000"/>
              <a:buFont typeface="Arial"/>
              <a:buNone/>
            </a:pPr>
            <a:r>
              <a:t/>
            </a:r>
            <a:endParaRPr sz="2000">
              <a:solidFill>
                <a:srgbClr val="000000"/>
              </a:solidFill>
            </a:endParaRPr>
          </a:p>
        </p:txBody>
      </p:sp>
      <p:sp>
        <p:nvSpPr>
          <p:cNvPr id="541" name="Google Shape;541;g2ef0f56bdec_3_452"/>
          <p:cNvSpPr txBox="1"/>
          <p:nvPr/>
        </p:nvSpPr>
        <p:spPr>
          <a:xfrm>
            <a:off x="4177455" y="3524282"/>
            <a:ext cx="4056900" cy="307800"/>
          </a:xfrm>
          <a:prstGeom prst="rect">
            <a:avLst/>
          </a:prstGeom>
          <a:noFill/>
          <a:ln>
            <a:noFill/>
          </a:ln>
        </p:spPr>
        <p:txBody>
          <a:bodyPr anchorCtr="0" anchor="t" bIns="45700" lIns="91425" spcFirstLastPara="1" rIns="91425" wrap="square" tIns="45700">
            <a:spAutoFit/>
          </a:bodyPr>
          <a:lstStyle/>
          <a:p>
            <a:pPr indent="0" lvl="0" marL="10795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g2ef0f56bdec_3_452"/>
          <p:cNvSpPr txBox="1"/>
          <p:nvPr/>
        </p:nvSpPr>
        <p:spPr>
          <a:xfrm>
            <a:off x="4177455" y="4385791"/>
            <a:ext cx="4056900" cy="307800"/>
          </a:xfrm>
          <a:prstGeom prst="rect">
            <a:avLst/>
          </a:prstGeom>
          <a:noFill/>
          <a:ln>
            <a:noFill/>
          </a:ln>
        </p:spPr>
        <p:txBody>
          <a:bodyPr anchorCtr="0" anchor="t" bIns="45700" lIns="91425" spcFirstLastPara="1" rIns="91425" wrap="square" tIns="45700">
            <a:spAutoFit/>
          </a:bodyPr>
          <a:lstStyle/>
          <a:p>
            <a:pPr indent="0" lvl="0" marL="10795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g2ef0f56bdec_3_452"/>
          <p:cNvSpPr txBox="1"/>
          <p:nvPr/>
        </p:nvSpPr>
        <p:spPr>
          <a:xfrm>
            <a:off x="3540675" y="2905650"/>
            <a:ext cx="7676400" cy="3417000"/>
          </a:xfrm>
          <a:prstGeom prst="rect">
            <a:avLst/>
          </a:prstGeom>
          <a:noFill/>
          <a:ln>
            <a:noFill/>
          </a:ln>
        </p:spPr>
        <p:txBody>
          <a:bodyPr anchorCtr="0" anchor="t" bIns="91425" lIns="91425" spcFirstLastPara="1" rIns="91425" wrap="square" tIns="91425">
            <a:spAutoFit/>
          </a:bodyPr>
          <a:lstStyle/>
          <a:p>
            <a:pPr indent="0" lvl="0" marL="0" marR="0" rtl="0" algn="just">
              <a:spcBef>
                <a:spcPts val="0"/>
              </a:spcBef>
              <a:spcAft>
                <a:spcPts val="0"/>
              </a:spcAft>
              <a:buClr>
                <a:srgbClr val="000000"/>
              </a:buClr>
              <a:buSzPts val="1400"/>
              <a:buFont typeface="Arial"/>
              <a:buNone/>
            </a:pPr>
            <a:r>
              <a:rPr lang="en-US" sz="1500">
                <a:solidFill>
                  <a:srgbClr val="000000"/>
                </a:solidFill>
                <a:highlight>
                  <a:schemeClr val="lt1"/>
                </a:highlight>
              </a:rPr>
              <a:t>WeGO invites all local government members to put forward</a:t>
            </a:r>
            <a:r>
              <a:rPr b="1" lang="en-US" sz="1500">
                <a:solidFill>
                  <a:srgbClr val="000000"/>
                </a:solidFill>
                <a:highlight>
                  <a:schemeClr val="lt1"/>
                </a:highlight>
              </a:rPr>
              <a:t> a bid to host the WeGO EXCOM Meeting 2025. </a:t>
            </a:r>
            <a:r>
              <a:rPr lang="en-US" sz="1500">
                <a:solidFill>
                  <a:srgbClr val="000000"/>
                </a:solidFill>
                <a:highlight>
                  <a:schemeClr val="lt1"/>
                </a:highlight>
              </a:rPr>
              <a:t>This flagship events allow host cities to showcase their smart city initiatives and to explore partnership opportunities with other cities, prospective partners and stakeholders for joint initiatives and investments. Host city also enjoy global exposure by putting the city on the map as the leader in the smart city community.</a:t>
            </a:r>
            <a:endParaRPr sz="1500">
              <a:solidFill>
                <a:srgbClr val="000000"/>
              </a:solidFill>
              <a:highlight>
                <a:schemeClr val="lt1"/>
              </a:highlight>
            </a:endParaRPr>
          </a:p>
          <a:p>
            <a:pPr indent="0" lvl="0" marL="0" marR="0" rtl="0" algn="just">
              <a:spcBef>
                <a:spcPts val="0"/>
              </a:spcBef>
              <a:spcAft>
                <a:spcPts val="0"/>
              </a:spcAft>
              <a:buClr>
                <a:srgbClr val="000000"/>
              </a:buClr>
              <a:buSzPts val="1400"/>
              <a:buFont typeface="Arial"/>
              <a:buNone/>
            </a:pPr>
            <a:r>
              <a:t/>
            </a:r>
            <a:endParaRPr sz="1500">
              <a:solidFill>
                <a:srgbClr val="000000"/>
              </a:solidFill>
              <a:highlight>
                <a:schemeClr val="lt1"/>
              </a:highlight>
            </a:endParaRPr>
          </a:p>
          <a:p>
            <a:pPr indent="0" lvl="0" marL="0" marR="0" rtl="0" algn="just">
              <a:spcBef>
                <a:spcPts val="0"/>
              </a:spcBef>
              <a:spcAft>
                <a:spcPts val="0"/>
              </a:spcAft>
              <a:buClr>
                <a:srgbClr val="000000"/>
              </a:buClr>
              <a:buSzPts val="1400"/>
              <a:buFont typeface="Arial"/>
              <a:buNone/>
            </a:pPr>
            <a:r>
              <a:rPr lang="en-US" sz="1500">
                <a:solidFill>
                  <a:srgbClr val="000000"/>
                </a:solidFill>
                <a:highlight>
                  <a:schemeClr val="lt1"/>
                </a:highlight>
                <a:latin typeface="Arial"/>
                <a:ea typeface="Arial"/>
                <a:cs typeface="Arial"/>
                <a:sym typeface="Arial"/>
              </a:rPr>
              <a:t>The WeGO Executive Committee (EXCOM), WeGO’s main decision-making body, convenes annually to review the Secretariat’s activities and accomplishments in the past year and to decide on key agenda items guiding the organization’s direction for the future.</a:t>
            </a:r>
            <a:endParaRPr sz="1500">
              <a:solidFill>
                <a:srgbClr val="000000"/>
              </a:solidFill>
              <a:highlight>
                <a:schemeClr val="lt1"/>
              </a:highlight>
              <a:latin typeface="Arial"/>
              <a:ea typeface="Arial"/>
              <a:cs typeface="Arial"/>
              <a:sym typeface="Arial"/>
            </a:endParaRPr>
          </a:p>
          <a:p>
            <a:pPr indent="0" lvl="0" marL="0" marR="0" rtl="0" algn="just">
              <a:spcBef>
                <a:spcPts val="0"/>
              </a:spcBef>
              <a:spcAft>
                <a:spcPts val="0"/>
              </a:spcAft>
              <a:buClr>
                <a:srgbClr val="000000"/>
              </a:buClr>
              <a:buSzPts val="1400"/>
              <a:buFont typeface="Arial"/>
              <a:buNone/>
            </a:pPr>
            <a:r>
              <a:t/>
            </a:r>
            <a:endParaRPr sz="1500">
              <a:solidFill>
                <a:srgbClr val="000000"/>
              </a:solidFill>
              <a:highlight>
                <a:schemeClr val="lt1"/>
              </a:highlight>
            </a:endParaRPr>
          </a:p>
          <a:p>
            <a:pPr indent="0" lvl="0" marL="0" rtl="0" algn="just">
              <a:spcBef>
                <a:spcPts val="0"/>
              </a:spcBef>
              <a:spcAft>
                <a:spcPts val="0"/>
              </a:spcAft>
              <a:buClr>
                <a:srgbClr val="000000"/>
              </a:buClr>
              <a:buSzPts val="1400"/>
              <a:buFont typeface="Arial"/>
              <a:buNone/>
            </a:pPr>
            <a:r>
              <a:rPr lang="en-US" sz="1500">
                <a:solidFill>
                  <a:srgbClr val="000000"/>
                </a:solidFill>
                <a:highlight>
                  <a:schemeClr val="lt1"/>
                </a:highlight>
              </a:rPr>
              <a:t>Bidding proposals will be accepted through secretariat@we-gov.org until June, 2024. The host city of the WeGO EXCOM Meeting 2025 will be selected during the EXCOM Meeting 2024 which will be hosted by Almaty City in September of this year.</a:t>
            </a:r>
            <a:endParaRPr sz="1500">
              <a:solidFill>
                <a:srgbClr val="000000"/>
              </a:solidFill>
              <a:highlight>
                <a:schemeClr val="lt1"/>
              </a:highlight>
            </a:endParaRPr>
          </a:p>
        </p:txBody>
      </p:sp>
      <p:pic>
        <p:nvPicPr>
          <p:cNvPr id="544" name="Google Shape;544;g2ef0f56bdec_3_452"/>
          <p:cNvPicPr preferRelativeResize="0"/>
          <p:nvPr/>
        </p:nvPicPr>
        <p:blipFill rotWithShape="1">
          <a:blip r:embed="rId5">
            <a:alphaModFix/>
          </a:blip>
          <a:srcRect b="0" l="0" r="0" t="0"/>
          <a:stretch/>
        </p:blipFill>
        <p:spPr>
          <a:xfrm>
            <a:off x="756705" y="2905649"/>
            <a:ext cx="2472114" cy="1648076"/>
          </a:xfrm>
          <a:prstGeom prst="rect">
            <a:avLst/>
          </a:prstGeom>
          <a:noFill/>
          <a:ln>
            <a:noFill/>
          </a:ln>
        </p:spPr>
      </p:pic>
      <p:pic>
        <p:nvPicPr>
          <p:cNvPr id="545" name="Google Shape;545;g2ef0f56bdec_3_452"/>
          <p:cNvPicPr preferRelativeResize="0"/>
          <p:nvPr/>
        </p:nvPicPr>
        <p:blipFill rotWithShape="1">
          <a:blip r:embed="rId6">
            <a:alphaModFix/>
          </a:blip>
          <a:srcRect b="0" l="0" r="0" t="21148"/>
          <a:stretch/>
        </p:blipFill>
        <p:spPr>
          <a:xfrm>
            <a:off x="756701" y="4684375"/>
            <a:ext cx="2472124" cy="150352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9" name="Shape 549"/>
        <p:cNvGrpSpPr/>
        <p:nvPr/>
      </p:nvGrpSpPr>
      <p:grpSpPr>
        <a:xfrm>
          <a:off x="0" y="0"/>
          <a:ext cx="0" cy="0"/>
          <a:chOff x="0" y="0"/>
          <a:chExt cx="0" cy="0"/>
        </a:xfrm>
      </p:grpSpPr>
      <p:sp>
        <p:nvSpPr>
          <p:cNvPr id="550" name="Google Shape;550;g2ef0f56bdec_3_566"/>
          <p:cNvSpPr txBox="1"/>
          <p:nvPr>
            <p:ph type="ctrTitle"/>
          </p:nvPr>
        </p:nvSpPr>
        <p:spPr>
          <a:xfrm>
            <a:off x="209265" y="3173104"/>
            <a:ext cx="7870200" cy="923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Thank you</a:t>
            </a:r>
            <a:endParaRPr/>
          </a:p>
        </p:txBody>
      </p:sp>
      <p:sp>
        <p:nvSpPr>
          <p:cNvPr id="551" name="Google Shape;551;g2ef0f56bdec_3_566"/>
          <p:cNvSpPr txBox="1"/>
          <p:nvPr>
            <p:ph idx="1" type="subTitle"/>
          </p:nvPr>
        </p:nvSpPr>
        <p:spPr>
          <a:xfrm>
            <a:off x="6614615" y="4503761"/>
            <a:ext cx="5477400" cy="3174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chemeClr val="dk1"/>
              </a:buClr>
              <a:buSzPct val="100000"/>
              <a:buNone/>
            </a:pPr>
            <a:r>
              <a:rPr lang="en-US"/>
              <a:t>Kakim Danabayev, Senior Program Officer </a:t>
            </a:r>
            <a:endParaRPr/>
          </a:p>
        </p:txBody>
      </p:sp>
      <p:pic>
        <p:nvPicPr>
          <p:cNvPr id="552" name="Google Shape;552;g2ef0f56bdec_3_566"/>
          <p:cNvPicPr preferRelativeResize="0"/>
          <p:nvPr/>
        </p:nvPicPr>
        <p:blipFill rotWithShape="1">
          <a:blip r:embed="rId4">
            <a:alphaModFix/>
          </a:blip>
          <a:srcRect b="0" l="0" r="0" t="0"/>
          <a:stretch/>
        </p:blipFill>
        <p:spPr>
          <a:xfrm>
            <a:off x="333100" y="4969800"/>
            <a:ext cx="3368699" cy="1572056"/>
          </a:xfrm>
          <a:prstGeom prst="rect">
            <a:avLst/>
          </a:prstGeom>
          <a:noFill/>
          <a:ln>
            <a:noFill/>
          </a:ln>
        </p:spPr>
      </p:pic>
      <p:pic>
        <p:nvPicPr>
          <p:cNvPr id="553" name="Google Shape;553;g2ef0f56bdec_3_566"/>
          <p:cNvPicPr preferRelativeResize="0"/>
          <p:nvPr/>
        </p:nvPicPr>
        <p:blipFill>
          <a:blip r:embed="rId5">
            <a:alphaModFix/>
          </a:blip>
          <a:stretch>
            <a:fillRect/>
          </a:stretch>
        </p:blipFill>
        <p:spPr>
          <a:xfrm>
            <a:off x="11036925" y="85950"/>
            <a:ext cx="1013649" cy="1022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pic>
        <p:nvPicPr>
          <p:cNvPr id="104" name="Google Shape;104;p3"/>
          <p:cNvPicPr preferRelativeResize="0"/>
          <p:nvPr/>
        </p:nvPicPr>
        <p:blipFill rotWithShape="1">
          <a:blip r:embed="rId4">
            <a:alphaModFix/>
          </a:blip>
          <a:srcRect b="0" l="0" r="0" t="0"/>
          <a:stretch/>
        </p:blipFill>
        <p:spPr>
          <a:xfrm>
            <a:off x="2113350" y="1957950"/>
            <a:ext cx="7673976" cy="3998774"/>
          </a:xfrm>
          <a:prstGeom prst="rect">
            <a:avLst/>
          </a:prstGeom>
          <a:noFill/>
          <a:ln>
            <a:noFill/>
          </a:ln>
        </p:spPr>
      </p:pic>
      <p:grpSp>
        <p:nvGrpSpPr>
          <p:cNvPr id="105" name="Google Shape;105;p3"/>
          <p:cNvGrpSpPr/>
          <p:nvPr/>
        </p:nvGrpSpPr>
        <p:grpSpPr>
          <a:xfrm>
            <a:off x="3064258" y="3220670"/>
            <a:ext cx="5865090" cy="1072206"/>
            <a:chOff x="4578502" y="93786"/>
            <a:chExt cx="7780698" cy="1534573"/>
          </a:xfrm>
        </p:grpSpPr>
        <p:sp>
          <p:nvSpPr>
            <p:cNvPr id="106" name="Google Shape;106;p3"/>
            <p:cNvSpPr/>
            <p:nvPr/>
          </p:nvSpPr>
          <p:spPr>
            <a:xfrm>
              <a:off x="4634158" y="101658"/>
              <a:ext cx="1454100" cy="1526700"/>
            </a:xfrm>
            <a:prstGeom prst="ellipse">
              <a:avLst/>
            </a:prstGeom>
            <a:solidFill>
              <a:srgbClr val="0196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196A1"/>
                </a:solidFill>
                <a:latin typeface="Calibri"/>
                <a:ea typeface="Calibri"/>
                <a:cs typeface="Calibri"/>
                <a:sym typeface="Calibri"/>
              </a:endParaRPr>
            </a:p>
          </p:txBody>
        </p:sp>
        <p:sp>
          <p:nvSpPr>
            <p:cNvPr id="107" name="Google Shape;107;p3"/>
            <p:cNvSpPr/>
            <p:nvPr/>
          </p:nvSpPr>
          <p:spPr>
            <a:xfrm>
              <a:off x="4578502" y="517330"/>
              <a:ext cx="15792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Poppins Medium"/>
                  <a:ea typeface="Poppins Medium"/>
                  <a:cs typeface="Poppins Medium"/>
                  <a:sym typeface="Poppins Medium"/>
                </a:rPr>
                <a:t>202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Poppins Medium"/>
                  <a:ea typeface="Poppins Medium"/>
                  <a:cs typeface="Poppins Medium"/>
                  <a:sym typeface="Poppins Medium"/>
                </a:rPr>
                <a:t>Members</a:t>
              </a:r>
              <a:endParaRPr b="1" i="0" sz="1400" u="none" cap="none" strike="noStrike">
                <a:solidFill>
                  <a:srgbClr val="FFFFFF"/>
                </a:solidFill>
                <a:latin typeface="Poppins Medium"/>
                <a:ea typeface="Poppins Medium"/>
                <a:cs typeface="Poppins Medium"/>
                <a:sym typeface="Poppins Medium"/>
              </a:endParaRPr>
            </a:p>
          </p:txBody>
        </p:sp>
        <p:sp>
          <p:nvSpPr>
            <p:cNvPr id="108" name="Google Shape;108;p3"/>
            <p:cNvSpPr/>
            <p:nvPr/>
          </p:nvSpPr>
          <p:spPr>
            <a:xfrm>
              <a:off x="6574519" y="101659"/>
              <a:ext cx="1454100" cy="1526700"/>
            </a:xfrm>
            <a:prstGeom prst="ellipse">
              <a:avLst/>
            </a:prstGeom>
            <a:solidFill>
              <a:srgbClr val="0196A1">
                <a:alpha val="4824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196A1"/>
                </a:solidFill>
                <a:latin typeface="Calibri"/>
                <a:ea typeface="Calibri"/>
                <a:cs typeface="Calibri"/>
                <a:sym typeface="Calibri"/>
              </a:endParaRPr>
            </a:p>
          </p:txBody>
        </p:sp>
        <p:sp>
          <p:nvSpPr>
            <p:cNvPr id="109" name="Google Shape;109;p3"/>
            <p:cNvSpPr/>
            <p:nvPr/>
          </p:nvSpPr>
          <p:spPr>
            <a:xfrm>
              <a:off x="6578509" y="464155"/>
              <a:ext cx="15030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Poppins Medium"/>
                  <a:ea typeface="Poppins Medium"/>
                  <a:cs typeface="Poppins Medium"/>
                  <a:sym typeface="Poppins Medium"/>
                </a:rPr>
                <a:t>164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FFFF"/>
                  </a:solidFill>
                  <a:latin typeface="Poppins Medium"/>
                  <a:ea typeface="Poppins Medium"/>
                  <a:cs typeface="Poppins Medium"/>
                  <a:sym typeface="Poppins Medium"/>
                </a:rPr>
                <a:t>Local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FFFF"/>
                  </a:solidFill>
                  <a:latin typeface="Poppins Medium"/>
                  <a:ea typeface="Poppins Medium"/>
                  <a:cs typeface="Poppins Medium"/>
                  <a:sym typeface="Poppins Medium"/>
                </a:rPr>
                <a:t>Governments</a:t>
              </a:r>
              <a:endParaRPr b="1" i="0" sz="1000" u="none" cap="none" strike="noStrike">
                <a:solidFill>
                  <a:srgbClr val="FFFFFF"/>
                </a:solidFill>
                <a:latin typeface="Poppins Medium"/>
                <a:ea typeface="Poppins Medium"/>
                <a:cs typeface="Poppins Medium"/>
                <a:sym typeface="Poppins Medium"/>
              </a:endParaRPr>
            </a:p>
          </p:txBody>
        </p:sp>
        <p:sp>
          <p:nvSpPr>
            <p:cNvPr id="110" name="Google Shape;110;p3"/>
            <p:cNvSpPr/>
            <p:nvPr/>
          </p:nvSpPr>
          <p:spPr>
            <a:xfrm>
              <a:off x="8644911" y="93786"/>
              <a:ext cx="1526700" cy="1526700"/>
            </a:xfrm>
            <a:prstGeom prst="ellipse">
              <a:avLst/>
            </a:prstGeom>
            <a:solidFill>
              <a:srgbClr val="0196A1">
                <a:alpha val="4824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196A1"/>
                </a:solidFill>
                <a:latin typeface="Calibri"/>
                <a:ea typeface="Calibri"/>
                <a:cs typeface="Calibri"/>
                <a:sym typeface="Calibri"/>
              </a:endParaRPr>
            </a:p>
          </p:txBody>
        </p:sp>
        <p:sp>
          <p:nvSpPr>
            <p:cNvPr id="111" name="Google Shape;111;p3"/>
            <p:cNvSpPr/>
            <p:nvPr/>
          </p:nvSpPr>
          <p:spPr>
            <a:xfrm>
              <a:off x="8429667" y="467283"/>
              <a:ext cx="2034900" cy="56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Poppins Medium"/>
                  <a:ea typeface="Poppins Medium"/>
                  <a:cs typeface="Poppins Medium"/>
                  <a:sym typeface="Poppins Medium"/>
                </a:rPr>
                <a:t>20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FFFF"/>
                  </a:solidFill>
                  <a:latin typeface="Poppins Medium"/>
                  <a:ea typeface="Poppins Medium"/>
                  <a:cs typeface="Poppins Medium"/>
                  <a:sym typeface="Poppins Medium"/>
                </a:rPr>
                <a:t>Corporations</a:t>
              </a:r>
              <a:endParaRPr b="1" i="0" sz="1000" u="none" cap="none" strike="noStrike">
                <a:solidFill>
                  <a:srgbClr val="FFFFFF"/>
                </a:solidFill>
                <a:latin typeface="Poppins Medium"/>
                <a:ea typeface="Poppins Medium"/>
                <a:cs typeface="Poppins Medium"/>
                <a:sym typeface="Poppins Medium"/>
              </a:endParaRPr>
            </a:p>
          </p:txBody>
        </p:sp>
        <p:sp>
          <p:nvSpPr>
            <p:cNvPr id="112" name="Google Shape;112;p3"/>
            <p:cNvSpPr/>
            <p:nvPr/>
          </p:nvSpPr>
          <p:spPr>
            <a:xfrm>
              <a:off x="10666438" y="93786"/>
              <a:ext cx="1526700" cy="1534500"/>
            </a:xfrm>
            <a:prstGeom prst="ellipse">
              <a:avLst/>
            </a:prstGeom>
            <a:solidFill>
              <a:srgbClr val="0196A1">
                <a:alpha val="4824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196A1"/>
                </a:solidFill>
                <a:latin typeface="Calibri"/>
                <a:ea typeface="Calibri"/>
                <a:cs typeface="Calibri"/>
                <a:sym typeface="Calibri"/>
              </a:endParaRPr>
            </a:p>
          </p:txBody>
        </p:sp>
        <p:sp>
          <p:nvSpPr>
            <p:cNvPr id="113" name="Google Shape;113;p3"/>
            <p:cNvSpPr/>
            <p:nvPr/>
          </p:nvSpPr>
          <p:spPr>
            <a:xfrm>
              <a:off x="10608400" y="464155"/>
              <a:ext cx="1750800" cy="56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Poppins Medium"/>
                  <a:ea typeface="Poppins Medium"/>
                  <a:cs typeface="Poppins Medium"/>
                  <a:sym typeface="Poppins Medium"/>
                </a:rPr>
                <a:t>18</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FFFFFF"/>
                  </a:solidFill>
                  <a:latin typeface="Poppins Medium"/>
                  <a:ea typeface="Poppins Medium"/>
                  <a:cs typeface="Poppins Medium"/>
                  <a:sym typeface="Poppins Medium"/>
                </a:rPr>
                <a:t>Institutions</a:t>
              </a:r>
              <a:endParaRPr b="1" i="0" sz="1100" u="none" cap="none" strike="noStrike">
                <a:solidFill>
                  <a:srgbClr val="FFFFFF"/>
                </a:solidFill>
                <a:latin typeface="Poppins Medium"/>
                <a:ea typeface="Poppins Medium"/>
                <a:cs typeface="Poppins Medium"/>
                <a:sym typeface="Poppins Medium"/>
              </a:endParaRPr>
            </a:p>
          </p:txBody>
        </p:sp>
        <p:sp>
          <p:nvSpPr>
            <p:cNvPr id="114" name="Google Shape;114;p3"/>
            <p:cNvSpPr/>
            <p:nvPr/>
          </p:nvSpPr>
          <p:spPr>
            <a:xfrm>
              <a:off x="6153351" y="607218"/>
              <a:ext cx="3459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196A1"/>
                  </a:solidFill>
                  <a:latin typeface="Arial"/>
                  <a:ea typeface="Arial"/>
                  <a:cs typeface="Arial"/>
                  <a:sym typeface="Arial"/>
                </a:rPr>
                <a:t>=</a:t>
              </a:r>
              <a:endParaRPr b="1" i="0" sz="2000" u="none" cap="none" strike="noStrike">
                <a:solidFill>
                  <a:srgbClr val="0196A1"/>
                </a:solidFill>
                <a:latin typeface="Arial"/>
                <a:ea typeface="Arial"/>
                <a:cs typeface="Arial"/>
                <a:sym typeface="Arial"/>
              </a:endParaRPr>
            </a:p>
          </p:txBody>
        </p:sp>
        <p:sp>
          <p:nvSpPr>
            <p:cNvPr id="115" name="Google Shape;115;p3"/>
            <p:cNvSpPr/>
            <p:nvPr/>
          </p:nvSpPr>
          <p:spPr>
            <a:xfrm>
              <a:off x="8170869" y="607218"/>
              <a:ext cx="3459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196A1"/>
                  </a:solidFill>
                  <a:latin typeface="Arial"/>
                  <a:ea typeface="Arial"/>
                  <a:cs typeface="Arial"/>
                  <a:sym typeface="Arial"/>
                </a:rPr>
                <a:t>+</a:t>
              </a:r>
              <a:endParaRPr b="1" i="0" sz="2000" u="none" cap="none" strike="noStrike">
                <a:solidFill>
                  <a:srgbClr val="0196A1"/>
                </a:solidFill>
                <a:latin typeface="Arial"/>
                <a:ea typeface="Arial"/>
                <a:cs typeface="Arial"/>
                <a:sym typeface="Arial"/>
              </a:endParaRPr>
            </a:p>
          </p:txBody>
        </p:sp>
        <p:sp>
          <p:nvSpPr>
            <p:cNvPr id="116" name="Google Shape;116;p3"/>
            <p:cNvSpPr/>
            <p:nvPr/>
          </p:nvSpPr>
          <p:spPr>
            <a:xfrm>
              <a:off x="10113718" y="591410"/>
              <a:ext cx="4998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196A1"/>
                  </a:solidFill>
                  <a:latin typeface="Arial"/>
                  <a:ea typeface="Arial"/>
                  <a:cs typeface="Arial"/>
                  <a:sym typeface="Arial"/>
                </a:rPr>
                <a:t>+</a:t>
              </a:r>
              <a:endParaRPr b="1" i="0" sz="2000" u="none" cap="none" strike="noStrike">
                <a:solidFill>
                  <a:srgbClr val="0196A1"/>
                </a:solidFill>
                <a:latin typeface="Arial"/>
                <a:ea typeface="Arial"/>
                <a:cs typeface="Arial"/>
                <a:sym typeface="Arial"/>
              </a:endParaRPr>
            </a:p>
          </p:txBody>
        </p:sp>
      </p:grpSp>
      <p:sp>
        <p:nvSpPr>
          <p:cNvPr id="117" name="Google Shape;117;p3"/>
          <p:cNvSpPr txBox="1"/>
          <p:nvPr/>
        </p:nvSpPr>
        <p:spPr>
          <a:xfrm>
            <a:off x="780525" y="1456774"/>
            <a:ext cx="90921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488CB"/>
              </a:buClr>
              <a:buSzPts val="2800"/>
              <a:buFont typeface="Poppins Medium"/>
              <a:buNone/>
            </a:pPr>
            <a:r>
              <a:rPr b="0" i="0" lang="en-US" sz="1400" u="none" cap="none" strike="noStrike">
                <a:solidFill>
                  <a:srgbClr val="8CC640"/>
                </a:solidFill>
                <a:latin typeface="Poppins Medium"/>
                <a:ea typeface="Poppins Medium"/>
                <a:cs typeface="Poppins Medium"/>
                <a:sym typeface="Poppins Medium"/>
              </a:rPr>
              <a:t>About WeGO</a:t>
            </a:r>
            <a:endParaRPr b="0" i="0" sz="1400" u="none" cap="none" strike="noStrike">
              <a:solidFill>
                <a:srgbClr val="8CC640"/>
              </a:solidFill>
              <a:highlight>
                <a:srgbClr val="70AD47"/>
              </a:highlight>
              <a:latin typeface="Poppins Medium"/>
              <a:ea typeface="Poppins Medium"/>
              <a:cs typeface="Poppins Medium"/>
              <a:sym typeface="Poppins Medium"/>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WeGO’s Network</a:t>
            </a:r>
            <a:r>
              <a:rPr lang="en-US" sz="2000">
                <a:solidFill>
                  <a:srgbClr val="8CC640"/>
                </a:solidFill>
                <a:latin typeface="Poppins Medium"/>
                <a:ea typeface="Poppins Medium"/>
                <a:cs typeface="Poppins Medium"/>
                <a:sym typeface="Poppins Medium"/>
              </a:rPr>
              <a:t> </a:t>
            </a:r>
            <a:endParaRPr b="0" i="0" sz="2000" u="none" cap="none" strike="noStrike">
              <a:solidFill>
                <a:srgbClr val="8CC640"/>
              </a:solidFill>
              <a:latin typeface="Calibri"/>
              <a:ea typeface="Calibri"/>
              <a:cs typeface="Calibri"/>
              <a:sym typeface="Calibri"/>
            </a:endParaRPr>
          </a:p>
        </p:txBody>
      </p:sp>
      <p:sp>
        <p:nvSpPr>
          <p:cNvPr id="118" name="Google Shape;118;p3"/>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01 |</a:t>
            </a:r>
            <a:endParaRPr b="0" i="0" sz="1400" u="none" cap="none" strike="noStrike">
              <a:solidFill>
                <a:srgbClr val="8CC640"/>
              </a:solidFill>
              <a:latin typeface="Calibri"/>
              <a:ea typeface="Calibri"/>
              <a:cs typeface="Calibri"/>
              <a:sym typeface="Calibri"/>
            </a:endParaRPr>
          </a:p>
        </p:txBody>
      </p:sp>
      <p:pic>
        <p:nvPicPr>
          <p:cNvPr id="119" name="Google Shape;119;p3"/>
          <p:cNvPicPr preferRelativeResize="0"/>
          <p:nvPr/>
        </p:nvPicPr>
        <p:blipFill rotWithShape="1">
          <a:blip r:embed="rId5">
            <a:alphaModFix amt="90000"/>
          </a:blip>
          <a:srcRect b="0" l="0" r="0" t="0"/>
          <a:stretch/>
        </p:blipFill>
        <p:spPr>
          <a:xfrm>
            <a:off x="11580075" y="1645296"/>
            <a:ext cx="459518" cy="4612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3" name="Shape 123"/>
        <p:cNvGrpSpPr/>
        <p:nvPr/>
      </p:nvGrpSpPr>
      <p:grpSpPr>
        <a:xfrm>
          <a:off x="0" y="0"/>
          <a:ext cx="0" cy="0"/>
          <a:chOff x="0" y="0"/>
          <a:chExt cx="0" cy="0"/>
        </a:xfrm>
      </p:grpSpPr>
      <p:pic>
        <p:nvPicPr>
          <p:cNvPr id="124" name="Google Shape;124;p4"/>
          <p:cNvPicPr preferRelativeResize="0"/>
          <p:nvPr/>
        </p:nvPicPr>
        <p:blipFill rotWithShape="1">
          <a:blip r:embed="rId4">
            <a:alphaModFix amt="58999"/>
          </a:blip>
          <a:srcRect b="0" l="0" r="0" t="0"/>
          <a:stretch/>
        </p:blipFill>
        <p:spPr>
          <a:xfrm>
            <a:off x="549075" y="1843975"/>
            <a:ext cx="7942933" cy="4104831"/>
          </a:xfrm>
          <a:prstGeom prst="rect">
            <a:avLst/>
          </a:prstGeom>
          <a:noFill/>
          <a:ln>
            <a:noFill/>
          </a:ln>
        </p:spPr>
      </p:pic>
      <p:sp>
        <p:nvSpPr>
          <p:cNvPr id="125" name="Google Shape;125;p4"/>
          <p:cNvSpPr txBox="1"/>
          <p:nvPr/>
        </p:nvSpPr>
        <p:spPr>
          <a:xfrm>
            <a:off x="944759" y="2285460"/>
            <a:ext cx="22731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93C47D"/>
              </a:buClr>
              <a:buSzPts val="1100"/>
              <a:buFont typeface="Open Sans"/>
              <a:buNone/>
            </a:pPr>
            <a:r>
              <a:rPr b="1" i="0" lang="en-US" sz="1100" u="none" cap="none" strike="noStrike">
                <a:solidFill>
                  <a:srgbClr val="93C47D"/>
                </a:solidFill>
                <a:latin typeface="Open Sans"/>
                <a:ea typeface="Open Sans"/>
                <a:cs typeface="Open Sans"/>
                <a:sym typeface="Open Sans"/>
              </a:rPr>
              <a:t>AFRICA  |  27</a:t>
            </a:r>
            <a:endParaRPr b="1" i="0" sz="1100" u="none" cap="none" strike="noStrike">
              <a:solidFill>
                <a:srgbClr val="93C47D"/>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93C47D"/>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Cameroon</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Ethiopia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Ghana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Kenya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Mozambique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Nigeria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Rwanda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Senegal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South Africa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Tanzania</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Uganda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Zambia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Zimbabwe</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Open Sans"/>
              <a:ea typeface="Open Sans"/>
              <a:cs typeface="Open Sans"/>
              <a:sym typeface="Open Sans"/>
            </a:endParaRPr>
          </a:p>
        </p:txBody>
      </p:sp>
      <p:sp>
        <p:nvSpPr>
          <p:cNvPr id="126" name="Google Shape;126;p4"/>
          <p:cNvSpPr txBox="1"/>
          <p:nvPr/>
        </p:nvSpPr>
        <p:spPr>
          <a:xfrm>
            <a:off x="6283497" y="2367933"/>
            <a:ext cx="2273100" cy="4079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70AD47"/>
              </a:buClr>
              <a:buSzPts val="1100"/>
              <a:buFont typeface="Open Sans"/>
              <a:buNone/>
            </a:pPr>
            <a:r>
              <a:rPr b="1" i="0" lang="en-US" sz="1100" u="none" cap="none" strike="noStrike">
                <a:solidFill>
                  <a:srgbClr val="8CC640"/>
                </a:solidFill>
                <a:latin typeface="Open Sans"/>
                <a:ea typeface="Open Sans"/>
                <a:cs typeface="Open Sans"/>
                <a:sym typeface="Open Sans"/>
              </a:rPr>
              <a:t>EUROPE  |  16</a:t>
            </a:r>
            <a:endParaRPr b="1" i="0" sz="1100" u="none" cap="none" strike="noStrike">
              <a:solidFill>
                <a:srgbClr val="8CC64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Belarus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Belgium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France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Germany</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Netherlands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Romania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Russia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Turkey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70AD47"/>
              </a:buClr>
              <a:buSzPts val="1100"/>
              <a:buFont typeface="Open Sans"/>
              <a:buNone/>
            </a:pPr>
            <a:r>
              <a:rPr b="1" i="0" lang="en-US" sz="1100" u="none" cap="none" strike="noStrike">
                <a:solidFill>
                  <a:srgbClr val="70AD47"/>
                </a:solidFill>
                <a:latin typeface="Open Sans"/>
                <a:ea typeface="Open Sans"/>
                <a:cs typeface="Open Sans"/>
                <a:sym typeface="Open Sans"/>
              </a:rPr>
              <a:t>MIDDLE EAST &amp; NORTH AFRICA  |  29 </a:t>
            </a:r>
            <a:endParaRPr b="1" i="0" sz="1100" u="none" cap="none" strike="noStrike">
              <a:solidFill>
                <a:srgbClr val="70AD47"/>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Iran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Iraq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Morocco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Oman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Palestine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Sudan</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Tunisia</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United Arab Emirates </a:t>
            </a:r>
            <a:endParaRPr b="1" i="0" sz="1100" u="none" cap="none" strike="noStrike">
              <a:solidFill>
                <a:srgbClr val="000000"/>
              </a:solidFill>
              <a:latin typeface="Open Sans"/>
              <a:ea typeface="Open Sans"/>
              <a:cs typeface="Open Sans"/>
              <a:sym typeface="Open Sans"/>
            </a:endParaRPr>
          </a:p>
        </p:txBody>
      </p:sp>
      <p:sp>
        <p:nvSpPr>
          <p:cNvPr id="127" name="Google Shape;127;p4"/>
          <p:cNvSpPr txBox="1"/>
          <p:nvPr/>
        </p:nvSpPr>
        <p:spPr>
          <a:xfrm>
            <a:off x="8024221" y="2706623"/>
            <a:ext cx="2273100" cy="374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Minsk</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Brussels</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Paris</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Berlin, Frankfurt</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Rotterdam</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Bucharest</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Magas, Moscow, Vladivostok</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Ankara, Antakya, Beyoğlu, Gaziantep, Malatya, Muğla</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sz="1100">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sz="1100">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Isfahan, Shiraz, Tabriz</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Erbil</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Rabat</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Muscat</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Hebron, Ramallah</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Khartoum Locality</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La Marsa, Menzel Jemil, Tunis</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Abu Dhabi</a:t>
            </a:r>
            <a:endParaRPr b="0" i="0" sz="1100" u="none" cap="none" strike="noStrike">
              <a:solidFill>
                <a:srgbClr val="000000"/>
              </a:solidFill>
              <a:latin typeface="Open Sans"/>
              <a:ea typeface="Open Sans"/>
              <a:cs typeface="Open Sans"/>
              <a:sym typeface="Open Sans"/>
            </a:endParaRPr>
          </a:p>
        </p:txBody>
      </p:sp>
      <p:sp>
        <p:nvSpPr>
          <p:cNvPr id="128" name="Google Shape;128;p4"/>
          <p:cNvSpPr txBox="1"/>
          <p:nvPr/>
        </p:nvSpPr>
        <p:spPr>
          <a:xfrm>
            <a:off x="2061176" y="2624143"/>
            <a:ext cx="4380000" cy="289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Andek, Batibo, Tubah</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Addis Ababa</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Accra</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Nairobi</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Maputo</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Abuja, Calabar, Donga, Jalingo, Kaduna State, Sokoto State, Takum</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Kigali</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Dakar</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Tshwane</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Dar es Salaam</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Kampala</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Kasama, Lunte</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Harare</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0" i="0" sz="1100" u="none" cap="none" strike="noStrike">
              <a:solidFill>
                <a:srgbClr val="000000"/>
              </a:solidFill>
              <a:latin typeface="Open Sans"/>
              <a:ea typeface="Open Sans"/>
              <a:cs typeface="Open Sans"/>
              <a:sym typeface="Open Sans"/>
            </a:endParaRPr>
          </a:p>
        </p:txBody>
      </p:sp>
      <p:sp>
        <p:nvSpPr>
          <p:cNvPr id="129" name="Google Shape;129;p4"/>
          <p:cNvSpPr txBox="1"/>
          <p:nvPr/>
        </p:nvSpPr>
        <p:spPr>
          <a:xfrm>
            <a:off x="780525" y="1456774"/>
            <a:ext cx="90921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488CB"/>
              </a:buClr>
              <a:buSzPts val="2800"/>
              <a:buFont typeface="Poppins Medium"/>
              <a:buNone/>
            </a:pPr>
            <a:r>
              <a:rPr b="0" i="0" lang="en-US" sz="1400" u="none" cap="none" strike="noStrike">
                <a:solidFill>
                  <a:srgbClr val="8CC640"/>
                </a:solidFill>
                <a:latin typeface="Poppins Medium"/>
                <a:ea typeface="Poppins Medium"/>
                <a:cs typeface="Poppins Medium"/>
                <a:sym typeface="Poppins Medium"/>
              </a:rPr>
              <a:t>About WeGO</a:t>
            </a:r>
            <a:endParaRPr b="0" i="0" sz="1400" u="none" cap="none" strike="noStrike">
              <a:solidFill>
                <a:srgbClr val="8CC640"/>
              </a:solidFill>
              <a:highlight>
                <a:srgbClr val="70AD47"/>
              </a:highlight>
              <a:latin typeface="Poppins Medium"/>
              <a:ea typeface="Poppins Medium"/>
              <a:cs typeface="Poppins Medium"/>
              <a:sym typeface="Poppins Medium"/>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WeGO’s Network</a:t>
            </a:r>
            <a:r>
              <a:rPr lang="en-US" sz="2000">
                <a:solidFill>
                  <a:srgbClr val="8CC640"/>
                </a:solidFill>
                <a:latin typeface="Poppins Medium"/>
                <a:ea typeface="Poppins Medium"/>
                <a:cs typeface="Poppins Medium"/>
                <a:sym typeface="Poppins Medium"/>
              </a:rPr>
              <a:t> </a:t>
            </a:r>
            <a:endParaRPr b="0" i="0" sz="2000" u="none" cap="none" strike="noStrike">
              <a:solidFill>
                <a:srgbClr val="8CC640"/>
              </a:solidFill>
              <a:latin typeface="Calibri"/>
              <a:ea typeface="Calibri"/>
              <a:cs typeface="Calibri"/>
              <a:sym typeface="Calibri"/>
            </a:endParaRPr>
          </a:p>
        </p:txBody>
      </p:sp>
      <p:sp>
        <p:nvSpPr>
          <p:cNvPr id="130" name="Google Shape;130;p4"/>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01 |</a:t>
            </a:r>
            <a:endParaRPr b="0" i="0" sz="1400" u="none" cap="none" strike="noStrike">
              <a:solidFill>
                <a:srgbClr val="8CC640"/>
              </a:solidFill>
              <a:latin typeface="Calibri"/>
              <a:ea typeface="Calibri"/>
              <a:cs typeface="Calibri"/>
              <a:sym typeface="Calibri"/>
            </a:endParaRPr>
          </a:p>
        </p:txBody>
      </p:sp>
      <p:pic>
        <p:nvPicPr>
          <p:cNvPr id="131" name="Google Shape;131;p4"/>
          <p:cNvPicPr preferRelativeResize="0"/>
          <p:nvPr/>
        </p:nvPicPr>
        <p:blipFill rotWithShape="1">
          <a:blip r:embed="rId5">
            <a:alphaModFix amt="90000"/>
          </a:blip>
          <a:srcRect b="0" l="0" r="0" t="0"/>
          <a:stretch/>
        </p:blipFill>
        <p:spPr>
          <a:xfrm>
            <a:off x="11580075" y="1645296"/>
            <a:ext cx="459518" cy="4612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pic>
        <p:nvPicPr>
          <p:cNvPr id="136" name="Google Shape;136;p5"/>
          <p:cNvPicPr preferRelativeResize="0"/>
          <p:nvPr/>
        </p:nvPicPr>
        <p:blipFill rotWithShape="1">
          <a:blip r:embed="rId4">
            <a:alphaModFix amt="58999"/>
          </a:blip>
          <a:srcRect b="0" l="0" r="0" t="0"/>
          <a:stretch/>
        </p:blipFill>
        <p:spPr>
          <a:xfrm>
            <a:off x="735775" y="1538975"/>
            <a:ext cx="9676216" cy="4845996"/>
          </a:xfrm>
          <a:prstGeom prst="rect">
            <a:avLst/>
          </a:prstGeom>
          <a:noFill/>
          <a:ln>
            <a:noFill/>
          </a:ln>
        </p:spPr>
      </p:pic>
      <p:sp>
        <p:nvSpPr>
          <p:cNvPr id="137" name="Google Shape;137;p5"/>
          <p:cNvSpPr txBox="1"/>
          <p:nvPr/>
        </p:nvSpPr>
        <p:spPr>
          <a:xfrm>
            <a:off x="1213507" y="2230588"/>
            <a:ext cx="2769300" cy="23859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70AD47"/>
              </a:buClr>
              <a:buSzPts val="1100"/>
              <a:buFont typeface="Open Sans"/>
              <a:buNone/>
            </a:pPr>
            <a:r>
              <a:rPr b="1" i="0" lang="en-US" sz="1100" u="none" cap="none" strike="noStrike">
                <a:solidFill>
                  <a:srgbClr val="93C47D"/>
                </a:solidFill>
                <a:latin typeface="Open Sans"/>
                <a:ea typeface="Open Sans"/>
                <a:cs typeface="Open Sans"/>
                <a:sym typeface="Open Sans"/>
              </a:rPr>
              <a:t>AMERICAS  |  15</a:t>
            </a:r>
            <a:endParaRPr b="1" i="0" sz="1100" u="none" cap="none" strike="noStrike">
              <a:solidFill>
                <a:srgbClr val="93C47D"/>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Argentina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Brazil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Costa Rica</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Dominican Republic</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Ecuador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Mexico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Paraguay</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Peru</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United States</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Venezuela</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Open Sans"/>
              <a:ea typeface="Open Sans"/>
              <a:cs typeface="Open Sans"/>
              <a:sym typeface="Open Sans"/>
            </a:endParaRPr>
          </a:p>
        </p:txBody>
      </p:sp>
      <p:sp>
        <p:nvSpPr>
          <p:cNvPr id="138" name="Google Shape;138;p5"/>
          <p:cNvSpPr txBox="1"/>
          <p:nvPr/>
        </p:nvSpPr>
        <p:spPr>
          <a:xfrm>
            <a:off x="5286658" y="1487161"/>
            <a:ext cx="2769300" cy="560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70AD47"/>
              </a:buClr>
              <a:buSzPts val="1100"/>
              <a:buFont typeface="Open Sans"/>
              <a:buNone/>
            </a:pPr>
            <a:r>
              <a:rPr b="1" i="0" lang="en-US" sz="1100" u="none" cap="none" strike="noStrike">
                <a:solidFill>
                  <a:srgbClr val="93C47D"/>
                </a:solidFill>
                <a:latin typeface="Open Sans"/>
                <a:ea typeface="Open Sans"/>
                <a:cs typeface="Open Sans"/>
                <a:sym typeface="Open Sans"/>
              </a:rPr>
              <a:t>ASIA-PACIFIC  |  77 </a:t>
            </a:r>
            <a:endParaRPr b="1" i="0" sz="1100" u="none" cap="none" strike="noStrike">
              <a:solidFill>
                <a:srgbClr val="70AD47"/>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Australia</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Azerbaijan</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Bangladesh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China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Fiji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India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Indonesia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Japan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Kazakhstan</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Kyrgyzstan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Korea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Malaysia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Mongolia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Nepal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New Zealand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Pakistan</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Philippines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Sri Lanka</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Thailand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Uzbekistan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Vietnam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Open Sans"/>
              <a:ea typeface="Open Sans"/>
              <a:cs typeface="Open Sans"/>
              <a:sym typeface="Open Sans"/>
            </a:endParaRPr>
          </a:p>
        </p:txBody>
      </p:sp>
      <p:sp>
        <p:nvSpPr>
          <p:cNvPr id="139" name="Google Shape;139;p5"/>
          <p:cNvSpPr txBox="1"/>
          <p:nvPr/>
        </p:nvSpPr>
        <p:spPr>
          <a:xfrm>
            <a:off x="6296400" y="1787800"/>
            <a:ext cx="5295900" cy="492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Ryde</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Baku</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Dhaka North, Dhaka South, Rajshahi</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Chengdu, Dujiangyan, Hong Kong SAR, Ningbo, Zhejiang Province</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Suva</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Agra</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Bandung, Batam, Bau-Bau, Jakarta, Riau Islands, Serang Regency</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Saga Prefecture</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Almaty, Astana</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Bishkek </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Anyang, Gimpo, Goyang, Jeju, Sejong, Seongnam, Seoul</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Penang Island, Seberang Perai</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Altai, Choibalsan, Erdenet, Sainshand, Ulaanbaatar</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Belbari, Bhadrapur, Bharatpur, Birgunj, Dharan, Dhulikhel, Itahari, Kathmandu, Kankai, Patharishanishchare, Pokhara, Ramgram, Ratuwamai, Shivasatakshi, Sunawarshi, Sundarharaicha, Sunwal, Tarakeshwor</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Calibri"/>
              <a:buNone/>
            </a:pPr>
            <a:r>
              <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Wellington</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Islamabad, Peshawar</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Baguio, Cauayan, La Union, Makati, Manila, Quezon City,</a:t>
            </a:r>
            <a:r>
              <a:rPr b="0" i="0" lang="en-US" sz="1100" u="none" cap="none" strike="noStrike">
                <a:solidFill>
                  <a:srgbClr val="000000"/>
                </a:solidFill>
                <a:highlight>
                  <a:schemeClr val="lt1"/>
                </a:highlight>
                <a:latin typeface="Open Sans"/>
                <a:ea typeface="Open Sans"/>
                <a:cs typeface="Open Sans"/>
                <a:sym typeface="Open Sans"/>
              </a:rPr>
              <a:t> San Fernando La </a:t>
            </a:r>
            <a:r>
              <a:rPr b="0" i="0" lang="en-US" sz="1100" u="none" cap="none" strike="noStrike">
                <a:solidFill>
                  <a:srgbClr val="000000"/>
                </a:solidFill>
                <a:latin typeface="Open Sans"/>
                <a:ea typeface="Open Sans"/>
                <a:cs typeface="Open Sans"/>
                <a:sym typeface="Open Sans"/>
              </a:rPr>
              <a:t>Union</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Dambulla, Galle, Matale, Sri Jayawardenapura Kotte</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Bangkok</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Tashkent, Chirchik</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Da Nang, Ha Noi, Thua Thien Hue</a:t>
            </a:r>
            <a:endParaRPr b="0" i="0" sz="1100" u="none" cap="none" strike="noStrike">
              <a:solidFill>
                <a:srgbClr val="000000"/>
              </a:solidFill>
              <a:latin typeface="Open Sans"/>
              <a:ea typeface="Open Sans"/>
              <a:cs typeface="Open Sans"/>
              <a:sym typeface="Open Sans"/>
            </a:endParaRPr>
          </a:p>
        </p:txBody>
      </p:sp>
      <p:sp>
        <p:nvSpPr>
          <p:cNvPr id="140" name="Google Shape;140;p5"/>
          <p:cNvSpPr txBox="1"/>
          <p:nvPr/>
        </p:nvSpPr>
        <p:spPr>
          <a:xfrm>
            <a:off x="2694542" y="2556087"/>
            <a:ext cx="27693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San Antonio de Areco</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Porto Alegre, São Paulo</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Buenos Aires</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Villa Tapia</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Cuenca</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Coatzacoalcos, Mexico City</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Asunción</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Lima, Cusco, Urubamba</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Pittsburgh, San Francisco</a:t>
            </a:r>
            <a:endParaRPr b="0" i="0" sz="1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Caracas</a:t>
            </a:r>
            <a:endParaRPr b="0" i="0" sz="1100" u="none" cap="none" strike="noStrike">
              <a:solidFill>
                <a:srgbClr val="000000"/>
              </a:solidFill>
              <a:latin typeface="Open Sans"/>
              <a:ea typeface="Open Sans"/>
              <a:cs typeface="Open Sans"/>
              <a:sym typeface="Open Sans"/>
            </a:endParaRPr>
          </a:p>
        </p:txBody>
      </p:sp>
      <p:sp>
        <p:nvSpPr>
          <p:cNvPr id="141" name="Google Shape;141;p5"/>
          <p:cNvSpPr txBox="1"/>
          <p:nvPr/>
        </p:nvSpPr>
        <p:spPr>
          <a:xfrm>
            <a:off x="780525" y="1456774"/>
            <a:ext cx="90921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488CB"/>
              </a:buClr>
              <a:buSzPts val="2800"/>
              <a:buFont typeface="Poppins Medium"/>
              <a:buNone/>
            </a:pPr>
            <a:r>
              <a:rPr b="0" i="0" lang="en-US" sz="1400" u="none" cap="none" strike="noStrike">
                <a:solidFill>
                  <a:srgbClr val="8CC640"/>
                </a:solidFill>
                <a:latin typeface="Poppins Medium"/>
                <a:ea typeface="Poppins Medium"/>
                <a:cs typeface="Poppins Medium"/>
                <a:sym typeface="Poppins Medium"/>
              </a:rPr>
              <a:t>About WeGO</a:t>
            </a:r>
            <a:endParaRPr b="0" i="0" sz="1400" u="none" cap="none" strike="noStrike">
              <a:solidFill>
                <a:srgbClr val="8CC640"/>
              </a:solidFill>
              <a:highlight>
                <a:srgbClr val="70AD47"/>
              </a:highlight>
              <a:latin typeface="Poppins Medium"/>
              <a:ea typeface="Poppins Medium"/>
              <a:cs typeface="Poppins Medium"/>
              <a:sym typeface="Poppins Medium"/>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WeGO’s Network</a:t>
            </a:r>
            <a:r>
              <a:rPr lang="en-US" sz="2000">
                <a:solidFill>
                  <a:srgbClr val="8CC640"/>
                </a:solidFill>
                <a:latin typeface="Poppins Medium"/>
                <a:ea typeface="Poppins Medium"/>
                <a:cs typeface="Poppins Medium"/>
                <a:sym typeface="Poppins Medium"/>
              </a:rPr>
              <a:t> </a:t>
            </a:r>
            <a:endParaRPr b="0" i="0" sz="2000" u="none" cap="none" strike="noStrike">
              <a:solidFill>
                <a:srgbClr val="8CC640"/>
              </a:solidFill>
              <a:latin typeface="Calibri"/>
              <a:ea typeface="Calibri"/>
              <a:cs typeface="Calibri"/>
              <a:sym typeface="Calibri"/>
            </a:endParaRPr>
          </a:p>
        </p:txBody>
      </p:sp>
      <p:sp>
        <p:nvSpPr>
          <p:cNvPr id="142" name="Google Shape;142;p5"/>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01 |</a:t>
            </a:r>
            <a:endParaRPr b="0" i="0" sz="1400" u="none" cap="none" strike="noStrike">
              <a:solidFill>
                <a:srgbClr val="8CC640"/>
              </a:solidFill>
              <a:latin typeface="Calibri"/>
              <a:ea typeface="Calibri"/>
              <a:cs typeface="Calibri"/>
              <a:sym typeface="Calibri"/>
            </a:endParaRPr>
          </a:p>
        </p:txBody>
      </p:sp>
      <p:pic>
        <p:nvPicPr>
          <p:cNvPr id="143" name="Google Shape;143;p5"/>
          <p:cNvPicPr preferRelativeResize="0"/>
          <p:nvPr/>
        </p:nvPicPr>
        <p:blipFill rotWithShape="1">
          <a:blip r:embed="rId5">
            <a:alphaModFix amt="90000"/>
          </a:blip>
          <a:srcRect b="0" l="0" r="0" t="0"/>
          <a:stretch/>
        </p:blipFill>
        <p:spPr>
          <a:xfrm>
            <a:off x="11580075" y="1645296"/>
            <a:ext cx="459518" cy="4612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 name="Shape 147"/>
        <p:cNvGrpSpPr/>
        <p:nvPr/>
      </p:nvGrpSpPr>
      <p:grpSpPr>
        <a:xfrm>
          <a:off x="0" y="0"/>
          <a:ext cx="0" cy="0"/>
          <a:chOff x="0" y="0"/>
          <a:chExt cx="0" cy="0"/>
        </a:xfrm>
      </p:grpSpPr>
      <p:pic>
        <p:nvPicPr>
          <p:cNvPr id="148" name="Google Shape;148;p6"/>
          <p:cNvPicPr preferRelativeResize="0"/>
          <p:nvPr/>
        </p:nvPicPr>
        <p:blipFill>
          <a:blip r:embed="rId4">
            <a:alphaModFix/>
          </a:blip>
          <a:stretch>
            <a:fillRect/>
          </a:stretch>
        </p:blipFill>
        <p:spPr>
          <a:xfrm>
            <a:off x="2734035" y="4659326"/>
            <a:ext cx="490833" cy="538934"/>
          </a:xfrm>
          <a:prstGeom prst="rect">
            <a:avLst/>
          </a:prstGeom>
          <a:noFill/>
          <a:ln>
            <a:noFill/>
          </a:ln>
        </p:spPr>
      </p:pic>
      <p:pic>
        <p:nvPicPr>
          <p:cNvPr id="149" name="Google Shape;149;p6"/>
          <p:cNvPicPr preferRelativeResize="0"/>
          <p:nvPr/>
        </p:nvPicPr>
        <p:blipFill>
          <a:blip r:embed="rId5">
            <a:alphaModFix/>
          </a:blip>
          <a:stretch>
            <a:fillRect/>
          </a:stretch>
        </p:blipFill>
        <p:spPr>
          <a:xfrm>
            <a:off x="1368072" y="2107070"/>
            <a:ext cx="615214" cy="665384"/>
          </a:xfrm>
          <a:prstGeom prst="rect">
            <a:avLst/>
          </a:prstGeom>
          <a:noFill/>
          <a:ln>
            <a:noFill/>
          </a:ln>
        </p:spPr>
      </p:pic>
      <p:pic>
        <p:nvPicPr>
          <p:cNvPr id="150" name="Google Shape;150;p6"/>
          <p:cNvPicPr preferRelativeResize="0"/>
          <p:nvPr/>
        </p:nvPicPr>
        <p:blipFill>
          <a:blip r:embed="rId6">
            <a:alphaModFix/>
          </a:blip>
          <a:stretch>
            <a:fillRect/>
          </a:stretch>
        </p:blipFill>
        <p:spPr>
          <a:xfrm>
            <a:off x="1828412" y="2871927"/>
            <a:ext cx="960281" cy="1045541"/>
          </a:xfrm>
          <a:prstGeom prst="rect">
            <a:avLst/>
          </a:prstGeom>
          <a:noFill/>
          <a:ln>
            <a:noFill/>
          </a:ln>
        </p:spPr>
      </p:pic>
      <p:pic>
        <p:nvPicPr>
          <p:cNvPr id="151" name="Google Shape;151;p6"/>
          <p:cNvPicPr preferRelativeResize="0"/>
          <p:nvPr/>
        </p:nvPicPr>
        <p:blipFill>
          <a:blip r:embed="rId7">
            <a:alphaModFix/>
          </a:blip>
          <a:stretch>
            <a:fillRect/>
          </a:stretch>
        </p:blipFill>
        <p:spPr>
          <a:xfrm>
            <a:off x="1412628" y="6107229"/>
            <a:ext cx="1115706" cy="637758"/>
          </a:xfrm>
          <a:prstGeom prst="rect">
            <a:avLst/>
          </a:prstGeom>
          <a:noFill/>
          <a:ln>
            <a:noFill/>
          </a:ln>
        </p:spPr>
      </p:pic>
      <p:pic>
        <p:nvPicPr>
          <p:cNvPr id="152" name="Google Shape;152;p6"/>
          <p:cNvPicPr preferRelativeResize="0"/>
          <p:nvPr/>
        </p:nvPicPr>
        <p:blipFill>
          <a:blip r:embed="rId8">
            <a:alphaModFix/>
          </a:blip>
          <a:stretch>
            <a:fillRect/>
          </a:stretch>
        </p:blipFill>
        <p:spPr>
          <a:xfrm>
            <a:off x="9511341" y="2854233"/>
            <a:ext cx="838203" cy="912626"/>
          </a:xfrm>
          <a:prstGeom prst="rect">
            <a:avLst/>
          </a:prstGeom>
          <a:noFill/>
          <a:ln>
            <a:noFill/>
          </a:ln>
        </p:spPr>
      </p:pic>
      <p:sp>
        <p:nvSpPr>
          <p:cNvPr id="153" name="Google Shape;153;p6"/>
          <p:cNvSpPr/>
          <p:nvPr/>
        </p:nvSpPr>
        <p:spPr>
          <a:xfrm>
            <a:off x="4683672" y="2929435"/>
            <a:ext cx="2700000" cy="2909700"/>
          </a:xfrm>
          <a:prstGeom prst="ellipse">
            <a:avLst/>
          </a:prstGeom>
          <a:noFill/>
          <a:ln cap="flat" cmpd="sng" w="28575">
            <a:solidFill>
              <a:srgbClr val="C9C9C9"/>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4" name="Google Shape;154;p6"/>
          <p:cNvSpPr/>
          <p:nvPr/>
        </p:nvSpPr>
        <p:spPr>
          <a:xfrm>
            <a:off x="4911352" y="3143525"/>
            <a:ext cx="2256000" cy="2514300"/>
          </a:xfrm>
          <a:prstGeom prst="ellipse">
            <a:avLst/>
          </a:prstGeom>
          <a:solidFill>
            <a:srgbClr val="8CC640">
              <a:alpha val="239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55" name="Google Shape;155;p6"/>
          <p:cNvPicPr preferRelativeResize="0"/>
          <p:nvPr/>
        </p:nvPicPr>
        <p:blipFill rotWithShape="1">
          <a:blip r:embed="rId9">
            <a:alphaModFix/>
          </a:blip>
          <a:srcRect b="0" l="0" r="0" t="0"/>
          <a:stretch/>
        </p:blipFill>
        <p:spPr>
          <a:xfrm>
            <a:off x="2569460" y="4016937"/>
            <a:ext cx="1115704" cy="402757"/>
          </a:xfrm>
          <a:prstGeom prst="rect">
            <a:avLst/>
          </a:prstGeom>
          <a:noFill/>
          <a:ln>
            <a:noFill/>
          </a:ln>
        </p:spPr>
      </p:pic>
      <p:pic>
        <p:nvPicPr>
          <p:cNvPr id="156" name="Google Shape;156;p6"/>
          <p:cNvPicPr preferRelativeResize="0"/>
          <p:nvPr/>
        </p:nvPicPr>
        <p:blipFill rotWithShape="1">
          <a:blip r:embed="rId10">
            <a:alphaModFix/>
          </a:blip>
          <a:srcRect b="0" l="0" r="0" t="0"/>
          <a:stretch/>
        </p:blipFill>
        <p:spPr>
          <a:xfrm>
            <a:off x="3601217" y="4603327"/>
            <a:ext cx="743785" cy="526302"/>
          </a:xfrm>
          <a:prstGeom prst="rect">
            <a:avLst/>
          </a:prstGeom>
          <a:noFill/>
          <a:ln>
            <a:noFill/>
          </a:ln>
        </p:spPr>
      </p:pic>
      <p:pic>
        <p:nvPicPr>
          <p:cNvPr id="157" name="Google Shape;157;p6"/>
          <p:cNvPicPr preferRelativeResize="0"/>
          <p:nvPr/>
        </p:nvPicPr>
        <p:blipFill rotWithShape="1">
          <a:blip r:embed="rId11">
            <a:alphaModFix/>
          </a:blip>
          <a:srcRect b="0" l="0" r="0" t="0"/>
          <a:stretch/>
        </p:blipFill>
        <p:spPr>
          <a:xfrm>
            <a:off x="4136133" y="2787972"/>
            <a:ext cx="815842" cy="412162"/>
          </a:xfrm>
          <a:prstGeom prst="rect">
            <a:avLst/>
          </a:prstGeom>
          <a:noFill/>
          <a:ln>
            <a:noFill/>
          </a:ln>
        </p:spPr>
      </p:pic>
      <p:pic>
        <p:nvPicPr>
          <p:cNvPr id="158" name="Google Shape;158;p6"/>
          <p:cNvPicPr preferRelativeResize="0"/>
          <p:nvPr/>
        </p:nvPicPr>
        <p:blipFill rotWithShape="1">
          <a:blip r:embed="rId12">
            <a:alphaModFix/>
          </a:blip>
          <a:srcRect b="0" l="0" r="0" t="0"/>
          <a:stretch/>
        </p:blipFill>
        <p:spPr>
          <a:xfrm>
            <a:off x="3069961" y="2994206"/>
            <a:ext cx="615208" cy="608938"/>
          </a:xfrm>
          <a:prstGeom prst="rect">
            <a:avLst/>
          </a:prstGeom>
          <a:noFill/>
          <a:ln>
            <a:noFill/>
          </a:ln>
        </p:spPr>
      </p:pic>
      <p:pic>
        <p:nvPicPr>
          <p:cNvPr id="159" name="Google Shape;159;p6"/>
          <p:cNvPicPr preferRelativeResize="0"/>
          <p:nvPr/>
        </p:nvPicPr>
        <p:blipFill rotWithShape="1">
          <a:blip r:embed="rId13">
            <a:alphaModFix/>
          </a:blip>
          <a:srcRect b="0" l="0" r="0" t="0"/>
          <a:stretch/>
        </p:blipFill>
        <p:spPr>
          <a:xfrm>
            <a:off x="8382262" y="3488820"/>
            <a:ext cx="838215" cy="631901"/>
          </a:xfrm>
          <a:prstGeom prst="rect">
            <a:avLst/>
          </a:prstGeom>
          <a:noFill/>
          <a:ln>
            <a:noFill/>
          </a:ln>
        </p:spPr>
      </p:pic>
      <p:pic>
        <p:nvPicPr>
          <p:cNvPr id="160" name="Google Shape;160;p6"/>
          <p:cNvPicPr preferRelativeResize="0"/>
          <p:nvPr/>
        </p:nvPicPr>
        <p:blipFill rotWithShape="1">
          <a:blip r:embed="rId14">
            <a:alphaModFix/>
          </a:blip>
          <a:srcRect b="0" l="0" r="0" t="0"/>
          <a:stretch/>
        </p:blipFill>
        <p:spPr>
          <a:xfrm>
            <a:off x="3930503" y="3662615"/>
            <a:ext cx="621120" cy="631813"/>
          </a:xfrm>
          <a:prstGeom prst="rect">
            <a:avLst/>
          </a:prstGeom>
          <a:noFill/>
          <a:ln>
            <a:noFill/>
          </a:ln>
        </p:spPr>
      </p:pic>
      <p:pic>
        <p:nvPicPr>
          <p:cNvPr id="161" name="Google Shape;161;p6"/>
          <p:cNvPicPr preferRelativeResize="0"/>
          <p:nvPr/>
        </p:nvPicPr>
        <p:blipFill rotWithShape="1">
          <a:blip r:embed="rId15">
            <a:alphaModFix/>
          </a:blip>
          <a:srcRect b="0" l="0" r="0" t="0"/>
          <a:stretch/>
        </p:blipFill>
        <p:spPr>
          <a:xfrm>
            <a:off x="4136131" y="5337744"/>
            <a:ext cx="683232" cy="532809"/>
          </a:xfrm>
          <a:prstGeom prst="rect">
            <a:avLst/>
          </a:prstGeom>
          <a:noFill/>
          <a:ln>
            <a:noFill/>
          </a:ln>
        </p:spPr>
      </p:pic>
      <p:pic>
        <p:nvPicPr>
          <p:cNvPr id="162" name="Google Shape;162;p6"/>
          <p:cNvPicPr preferRelativeResize="0"/>
          <p:nvPr/>
        </p:nvPicPr>
        <p:blipFill rotWithShape="1">
          <a:blip r:embed="rId16">
            <a:alphaModFix/>
          </a:blip>
          <a:srcRect b="0" l="0" r="0" t="0"/>
          <a:stretch/>
        </p:blipFill>
        <p:spPr>
          <a:xfrm>
            <a:off x="4891681" y="6291515"/>
            <a:ext cx="769126" cy="418708"/>
          </a:xfrm>
          <a:prstGeom prst="rect">
            <a:avLst/>
          </a:prstGeom>
          <a:noFill/>
          <a:ln>
            <a:noFill/>
          </a:ln>
        </p:spPr>
      </p:pic>
      <p:pic>
        <p:nvPicPr>
          <p:cNvPr id="163" name="Google Shape;163;p6"/>
          <p:cNvPicPr preferRelativeResize="0"/>
          <p:nvPr/>
        </p:nvPicPr>
        <p:blipFill rotWithShape="1">
          <a:blip r:embed="rId17">
            <a:alphaModFix/>
          </a:blip>
          <a:srcRect b="0" l="0" r="0" t="0"/>
          <a:stretch/>
        </p:blipFill>
        <p:spPr>
          <a:xfrm>
            <a:off x="2366242" y="2210640"/>
            <a:ext cx="743791" cy="431697"/>
          </a:xfrm>
          <a:prstGeom prst="rect">
            <a:avLst/>
          </a:prstGeom>
          <a:noFill/>
          <a:ln>
            <a:noFill/>
          </a:ln>
        </p:spPr>
      </p:pic>
      <p:pic>
        <p:nvPicPr>
          <p:cNvPr id="164" name="Google Shape;164;p6"/>
          <p:cNvPicPr preferRelativeResize="0"/>
          <p:nvPr/>
        </p:nvPicPr>
        <p:blipFill rotWithShape="1">
          <a:blip r:embed="rId18">
            <a:alphaModFix/>
          </a:blip>
          <a:srcRect b="0" l="0" r="0" t="0"/>
          <a:stretch/>
        </p:blipFill>
        <p:spPr>
          <a:xfrm>
            <a:off x="3492971" y="2186861"/>
            <a:ext cx="960270" cy="431687"/>
          </a:xfrm>
          <a:prstGeom prst="rect">
            <a:avLst/>
          </a:prstGeom>
          <a:noFill/>
          <a:ln>
            <a:noFill/>
          </a:ln>
        </p:spPr>
      </p:pic>
      <p:pic>
        <p:nvPicPr>
          <p:cNvPr id="165" name="Google Shape;165;p6"/>
          <p:cNvPicPr preferRelativeResize="0"/>
          <p:nvPr/>
        </p:nvPicPr>
        <p:blipFill rotWithShape="1">
          <a:blip r:embed="rId19">
            <a:alphaModFix/>
          </a:blip>
          <a:srcRect b="34387" l="0" r="0" t="30484"/>
          <a:stretch/>
        </p:blipFill>
        <p:spPr>
          <a:xfrm>
            <a:off x="4988972" y="2076368"/>
            <a:ext cx="1046429" cy="400220"/>
          </a:xfrm>
          <a:prstGeom prst="rect">
            <a:avLst/>
          </a:prstGeom>
          <a:noFill/>
          <a:ln>
            <a:noFill/>
          </a:ln>
        </p:spPr>
      </p:pic>
      <p:pic>
        <p:nvPicPr>
          <p:cNvPr id="166" name="Google Shape;166;p6"/>
          <p:cNvPicPr preferRelativeResize="0"/>
          <p:nvPr/>
        </p:nvPicPr>
        <p:blipFill rotWithShape="1">
          <a:blip r:embed="rId20">
            <a:alphaModFix/>
          </a:blip>
          <a:srcRect b="8797" l="11140" r="9172" t="17210"/>
          <a:stretch/>
        </p:blipFill>
        <p:spPr>
          <a:xfrm>
            <a:off x="6328150" y="2107072"/>
            <a:ext cx="910394" cy="460163"/>
          </a:xfrm>
          <a:prstGeom prst="rect">
            <a:avLst/>
          </a:prstGeom>
          <a:noFill/>
          <a:ln>
            <a:noFill/>
          </a:ln>
        </p:spPr>
      </p:pic>
      <p:pic>
        <p:nvPicPr>
          <p:cNvPr id="167" name="Google Shape;167;p6"/>
          <p:cNvPicPr preferRelativeResize="0"/>
          <p:nvPr/>
        </p:nvPicPr>
        <p:blipFill rotWithShape="1">
          <a:blip r:embed="rId21">
            <a:alphaModFix/>
          </a:blip>
          <a:srcRect b="0" l="0" r="0" t="0"/>
          <a:stretch/>
        </p:blipFill>
        <p:spPr>
          <a:xfrm>
            <a:off x="5742014" y="6291514"/>
            <a:ext cx="769123" cy="409948"/>
          </a:xfrm>
          <a:prstGeom prst="rect">
            <a:avLst/>
          </a:prstGeom>
          <a:noFill/>
          <a:ln>
            <a:noFill/>
          </a:ln>
        </p:spPr>
      </p:pic>
      <p:pic>
        <p:nvPicPr>
          <p:cNvPr id="168" name="Google Shape;168;p6"/>
          <p:cNvPicPr preferRelativeResize="0"/>
          <p:nvPr/>
        </p:nvPicPr>
        <p:blipFill rotWithShape="1">
          <a:blip r:embed="rId22">
            <a:alphaModFix/>
          </a:blip>
          <a:srcRect b="0" l="0" r="0" t="0"/>
          <a:stretch/>
        </p:blipFill>
        <p:spPr>
          <a:xfrm>
            <a:off x="8473873" y="2829435"/>
            <a:ext cx="815831" cy="438979"/>
          </a:xfrm>
          <a:prstGeom prst="rect">
            <a:avLst/>
          </a:prstGeom>
          <a:noFill/>
          <a:ln>
            <a:noFill/>
          </a:ln>
        </p:spPr>
      </p:pic>
      <p:pic>
        <p:nvPicPr>
          <p:cNvPr id="169" name="Google Shape;169;p6"/>
          <p:cNvPicPr preferRelativeResize="0"/>
          <p:nvPr/>
        </p:nvPicPr>
        <p:blipFill rotWithShape="1">
          <a:blip r:embed="rId23">
            <a:alphaModFix/>
          </a:blip>
          <a:srcRect b="32346" l="19742" r="23590" t="34600"/>
          <a:stretch/>
        </p:blipFill>
        <p:spPr>
          <a:xfrm>
            <a:off x="9272572" y="2100950"/>
            <a:ext cx="1035200" cy="431919"/>
          </a:xfrm>
          <a:prstGeom prst="rect">
            <a:avLst/>
          </a:prstGeom>
          <a:noFill/>
          <a:ln>
            <a:noFill/>
          </a:ln>
        </p:spPr>
      </p:pic>
      <p:pic>
        <p:nvPicPr>
          <p:cNvPr id="170" name="Google Shape;170;p6"/>
          <p:cNvPicPr preferRelativeResize="0"/>
          <p:nvPr/>
        </p:nvPicPr>
        <p:blipFill rotWithShape="1">
          <a:blip r:embed="rId24">
            <a:alphaModFix/>
          </a:blip>
          <a:srcRect b="0" l="0" r="0" t="0"/>
          <a:stretch/>
        </p:blipFill>
        <p:spPr>
          <a:xfrm>
            <a:off x="8364189" y="4579355"/>
            <a:ext cx="1035205" cy="574213"/>
          </a:xfrm>
          <a:prstGeom prst="rect">
            <a:avLst/>
          </a:prstGeom>
          <a:noFill/>
          <a:ln>
            <a:noFill/>
          </a:ln>
        </p:spPr>
      </p:pic>
      <p:pic>
        <p:nvPicPr>
          <p:cNvPr id="171" name="Google Shape;171;p6"/>
          <p:cNvPicPr preferRelativeResize="0"/>
          <p:nvPr/>
        </p:nvPicPr>
        <p:blipFill rotWithShape="1">
          <a:blip r:embed="rId25">
            <a:alphaModFix/>
          </a:blip>
          <a:srcRect b="13853" l="17806" r="16991" t="15068"/>
          <a:stretch/>
        </p:blipFill>
        <p:spPr>
          <a:xfrm>
            <a:off x="7883653" y="2068900"/>
            <a:ext cx="743786" cy="496022"/>
          </a:xfrm>
          <a:prstGeom prst="rect">
            <a:avLst/>
          </a:prstGeom>
          <a:noFill/>
          <a:ln>
            <a:noFill/>
          </a:ln>
        </p:spPr>
      </p:pic>
      <p:pic>
        <p:nvPicPr>
          <p:cNvPr id="172" name="Google Shape;172;p6"/>
          <p:cNvPicPr preferRelativeResize="0"/>
          <p:nvPr/>
        </p:nvPicPr>
        <p:blipFill rotWithShape="1">
          <a:blip r:embed="rId26">
            <a:alphaModFix/>
          </a:blip>
          <a:srcRect b="17420" l="4800" r="7433" t="14796"/>
          <a:stretch/>
        </p:blipFill>
        <p:spPr>
          <a:xfrm>
            <a:off x="9731818" y="4975485"/>
            <a:ext cx="910388" cy="382722"/>
          </a:xfrm>
          <a:prstGeom prst="rect">
            <a:avLst/>
          </a:prstGeom>
          <a:noFill/>
          <a:ln>
            <a:noFill/>
          </a:ln>
        </p:spPr>
      </p:pic>
      <p:pic>
        <p:nvPicPr>
          <p:cNvPr id="173" name="Google Shape;173;p6"/>
          <p:cNvPicPr preferRelativeResize="0"/>
          <p:nvPr/>
        </p:nvPicPr>
        <p:blipFill rotWithShape="1">
          <a:blip r:embed="rId27">
            <a:alphaModFix/>
          </a:blip>
          <a:srcRect b="19666" l="14067" r="16011" t="18276"/>
          <a:stretch/>
        </p:blipFill>
        <p:spPr>
          <a:xfrm>
            <a:off x="1307125" y="5198259"/>
            <a:ext cx="1178155" cy="640400"/>
          </a:xfrm>
          <a:prstGeom prst="rect">
            <a:avLst/>
          </a:prstGeom>
          <a:noFill/>
          <a:ln>
            <a:noFill/>
          </a:ln>
        </p:spPr>
      </p:pic>
      <p:pic>
        <p:nvPicPr>
          <p:cNvPr id="174" name="Google Shape;174;p6"/>
          <p:cNvPicPr preferRelativeResize="0"/>
          <p:nvPr/>
        </p:nvPicPr>
        <p:blipFill rotWithShape="1">
          <a:blip r:embed="rId28">
            <a:alphaModFix/>
          </a:blip>
          <a:srcRect b="18523" l="28000" r="26291" t="18213"/>
          <a:stretch/>
        </p:blipFill>
        <p:spPr>
          <a:xfrm>
            <a:off x="4056613" y="6187337"/>
            <a:ext cx="690632" cy="582863"/>
          </a:xfrm>
          <a:prstGeom prst="rect">
            <a:avLst/>
          </a:prstGeom>
          <a:noFill/>
          <a:ln>
            <a:noFill/>
          </a:ln>
        </p:spPr>
      </p:pic>
      <p:pic>
        <p:nvPicPr>
          <p:cNvPr id="175" name="Google Shape;175;p6"/>
          <p:cNvPicPr preferRelativeResize="0"/>
          <p:nvPr/>
        </p:nvPicPr>
        <p:blipFill rotWithShape="1">
          <a:blip r:embed="rId29">
            <a:alphaModFix/>
          </a:blip>
          <a:srcRect b="0" l="7638" r="6920" t="24391"/>
          <a:stretch/>
        </p:blipFill>
        <p:spPr>
          <a:xfrm>
            <a:off x="6592351" y="6248552"/>
            <a:ext cx="1147850" cy="460169"/>
          </a:xfrm>
          <a:prstGeom prst="rect">
            <a:avLst/>
          </a:prstGeom>
          <a:noFill/>
          <a:ln>
            <a:noFill/>
          </a:ln>
        </p:spPr>
      </p:pic>
      <p:pic>
        <p:nvPicPr>
          <p:cNvPr id="176" name="Google Shape;176;p6"/>
          <p:cNvPicPr preferRelativeResize="0"/>
          <p:nvPr/>
        </p:nvPicPr>
        <p:blipFill rotWithShape="1">
          <a:blip r:embed="rId30">
            <a:alphaModFix/>
          </a:blip>
          <a:srcRect b="0" l="0" r="0" t="0"/>
          <a:stretch/>
        </p:blipFill>
        <p:spPr>
          <a:xfrm>
            <a:off x="7924734" y="6200867"/>
            <a:ext cx="1115697" cy="422118"/>
          </a:xfrm>
          <a:prstGeom prst="rect">
            <a:avLst/>
          </a:prstGeom>
          <a:noFill/>
          <a:ln>
            <a:noFill/>
          </a:ln>
        </p:spPr>
      </p:pic>
      <p:pic>
        <p:nvPicPr>
          <p:cNvPr id="177" name="Google Shape;177;p6"/>
          <p:cNvPicPr preferRelativeResize="0"/>
          <p:nvPr/>
        </p:nvPicPr>
        <p:blipFill rotWithShape="1">
          <a:blip r:embed="rId31">
            <a:alphaModFix/>
          </a:blip>
          <a:srcRect b="34653" l="16034" r="15734" t="35961"/>
          <a:stretch/>
        </p:blipFill>
        <p:spPr>
          <a:xfrm>
            <a:off x="9224970" y="6269276"/>
            <a:ext cx="1701105" cy="418715"/>
          </a:xfrm>
          <a:prstGeom prst="rect">
            <a:avLst/>
          </a:prstGeom>
          <a:noFill/>
          <a:ln>
            <a:noFill/>
          </a:ln>
        </p:spPr>
      </p:pic>
      <p:pic>
        <p:nvPicPr>
          <p:cNvPr id="178" name="Google Shape;178;p6"/>
          <p:cNvPicPr preferRelativeResize="0"/>
          <p:nvPr/>
        </p:nvPicPr>
        <p:blipFill rotWithShape="1">
          <a:blip r:embed="rId32">
            <a:alphaModFix/>
          </a:blip>
          <a:srcRect b="0" l="0" r="0" t="0"/>
          <a:stretch/>
        </p:blipFill>
        <p:spPr>
          <a:xfrm>
            <a:off x="4220684" y="3850323"/>
            <a:ext cx="3706313" cy="1493123"/>
          </a:xfrm>
          <a:prstGeom prst="rect">
            <a:avLst/>
          </a:prstGeom>
          <a:noFill/>
          <a:ln>
            <a:noFill/>
          </a:ln>
        </p:spPr>
      </p:pic>
      <p:pic>
        <p:nvPicPr>
          <p:cNvPr id="179" name="Google Shape;179;p6"/>
          <p:cNvPicPr preferRelativeResize="0"/>
          <p:nvPr/>
        </p:nvPicPr>
        <p:blipFill rotWithShape="1">
          <a:blip r:embed="rId33">
            <a:alphaModFix/>
          </a:blip>
          <a:srcRect b="0" l="0" r="0" t="0"/>
          <a:stretch/>
        </p:blipFill>
        <p:spPr>
          <a:xfrm>
            <a:off x="5593331" y="3415658"/>
            <a:ext cx="892175" cy="416484"/>
          </a:xfrm>
          <a:prstGeom prst="rect">
            <a:avLst/>
          </a:prstGeom>
          <a:noFill/>
          <a:ln>
            <a:noFill/>
          </a:ln>
        </p:spPr>
      </p:pic>
      <p:pic>
        <p:nvPicPr>
          <p:cNvPr id="180" name="Google Shape;180;p6"/>
          <p:cNvPicPr preferRelativeResize="0"/>
          <p:nvPr/>
        </p:nvPicPr>
        <p:blipFill>
          <a:blip r:embed="rId34">
            <a:alphaModFix/>
          </a:blip>
          <a:stretch>
            <a:fillRect/>
          </a:stretch>
        </p:blipFill>
        <p:spPr>
          <a:xfrm>
            <a:off x="2734036" y="6187329"/>
            <a:ext cx="1178144" cy="477547"/>
          </a:xfrm>
          <a:prstGeom prst="rect">
            <a:avLst/>
          </a:prstGeom>
          <a:noFill/>
          <a:ln>
            <a:noFill/>
          </a:ln>
        </p:spPr>
      </p:pic>
      <p:pic>
        <p:nvPicPr>
          <p:cNvPr id="181" name="Google Shape;181;p6"/>
          <p:cNvPicPr preferRelativeResize="0"/>
          <p:nvPr/>
        </p:nvPicPr>
        <p:blipFill>
          <a:blip r:embed="rId35">
            <a:alphaModFix/>
          </a:blip>
          <a:stretch>
            <a:fillRect/>
          </a:stretch>
        </p:blipFill>
        <p:spPr>
          <a:xfrm>
            <a:off x="1338352" y="4308690"/>
            <a:ext cx="1115709" cy="690421"/>
          </a:xfrm>
          <a:prstGeom prst="rect">
            <a:avLst/>
          </a:prstGeom>
          <a:noFill/>
          <a:ln>
            <a:noFill/>
          </a:ln>
        </p:spPr>
      </p:pic>
      <p:pic>
        <p:nvPicPr>
          <p:cNvPr id="182" name="Google Shape;182;p6"/>
          <p:cNvPicPr preferRelativeResize="0"/>
          <p:nvPr/>
        </p:nvPicPr>
        <p:blipFill>
          <a:blip r:embed="rId36">
            <a:alphaModFix/>
          </a:blip>
          <a:stretch>
            <a:fillRect/>
          </a:stretch>
        </p:blipFill>
        <p:spPr>
          <a:xfrm>
            <a:off x="7597001" y="5628740"/>
            <a:ext cx="1701111" cy="237702"/>
          </a:xfrm>
          <a:prstGeom prst="rect">
            <a:avLst/>
          </a:prstGeom>
          <a:noFill/>
          <a:ln>
            <a:noFill/>
          </a:ln>
        </p:spPr>
      </p:pic>
      <p:pic>
        <p:nvPicPr>
          <p:cNvPr id="183" name="Google Shape;183;p6"/>
          <p:cNvPicPr preferRelativeResize="0"/>
          <p:nvPr/>
        </p:nvPicPr>
        <p:blipFill>
          <a:blip r:embed="rId37">
            <a:alphaModFix/>
          </a:blip>
          <a:stretch>
            <a:fillRect/>
          </a:stretch>
        </p:blipFill>
        <p:spPr>
          <a:xfrm>
            <a:off x="7499899" y="4546279"/>
            <a:ext cx="531871" cy="640401"/>
          </a:xfrm>
          <a:prstGeom prst="rect">
            <a:avLst/>
          </a:prstGeom>
          <a:noFill/>
          <a:ln>
            <a:noFill/>
          </a:ln>
        </p:spPr>
      </p:pic>
      <p:pic>
        <p:nvPicPr>
          <p:cNvPr id="184" name="Google Shape;184;p6"/>
          <p:cNvPicPr preferRelativeResize="0"/>
          <p:nvPr/>
        </p:nvPicPr>
        <p:blipFill>
          <a:blip r:embed="rId38">
            <a:alphaModFix/>
          </a:blip>
          <a:stretch>
            <a:fillRect/>
          </a:stretch>
        </p:blipFill>
        <p:spPr>
          <a:xfrm>
            <a:off x="2734034" y="5281725"/>
            <a:ext cx="960281" cy="644864"/>
          </a:xfrm>
          <a:prstGeom prst="rect">
            <a:avLst/>
          </a:prstGeom>
          <a:noFill/>
          <a:ln>
            <a:noFill/>
          </a:ln>
        </p:spPr>
      </p:pic>
      <p:pic>
        <p:nvPicPr>
          <p:cNvPr id="185" name="Google Shape;185;p6"/>
          <p:cNvPicPr preferRelativeResize="0"/>
          <p:nvPr/>
        </p:nvPicPr>
        <p:blipFill>
          <a:blip r:embed="rId39">
            <a:alphaModFix/>
          </a:blip>
          <a:stretch>
            <a:fillRect/>
          </a:stretch>
        </p:blipFill>
        <p:spPr>
          <a:xfrm>
            <a:off x="9511360" y="5611204"/>
            <a:ext cx="1387921" cy="285838"/>
          </a:xfrm>
          <a:prstGeom prst="rect">
            <a:avLst/>
          </a:prstGeom>
          <a:noFill/>
          <a:ln>
            <a:noFill/>
          </a:ln>
        </p:spPr>
      </p:pic>
      <p:pic>
        <p:nvPicPr>
          <p:cNvPr id="186" name="Google Shape;186;p6"/>
          <p:cNvPicPr preferRelativeResize="0"/>
          <p:nvPr/>
        </p:nvPicPr>
        <p:blipFill>
          <a:blip r:embed="rId40">
            <a:alphaModFix/>
          </a:blip>
          <a:stretch>
            <a:fillRect/>
          </a:stretch>
        </p:blipFill>
        <p:spPr>
          <a:xfrm>
            <a:off x="7252284" y="2787282"/>
            <a:ext cx="615214" cy="538553"/>
          </a:xfrm>
          <a:prstGeom prst="rect">
            <a:avLst/>
          </a:prstGeom>
          <a:noFill/>
          <a:ln>
            <a:noFill/>
          </a:ln>
        </p:spPr>
      </p:pic>
      <p:pic>
        <p:nvPicPr>
          <p:cNvPr id="187" name="Google Shape;187;p6"/>
          <p:cNvPicPr preferRelativeResize="0"/>
          <p:nvPr/>
        </p:nvPicPr>
        <p:blipFill>
          <a:blip r:embed="rId41">
            <a:alphaModFix/>
          </a:blip>
          <a:stretch>
            <a:fillRect/>
          </a:stretch>
        </p:blipFill>
        <p:spPr>
          <a:xfrm>
            <a:off x="9511345" y="4264774"/>
            <a:ext cx="769133" cy="212789"/>
          </a:xfrm>
          <a:prstGeom prst="rect">
            <a:avLst/>
          </a:prstGeom>
          <a:noFill/>
          <a:ln>
            <a:noFill/>
          </a:ln>
        </p:spPr>
      </p:pic>
      <p:pic>
        <p:nvPicPr>
          <p:cNvPr id="188" name="Google Shape;188;p6"/>
          <p:cNvPicPr preferRelativeResize="0"/>
          <p:nvPr/>
        </p:nvPicPr>
        <p:blipFill>
          <a:blip r:embed="rId42">
            <a:alphaModFix/>
          </a:blip>
          <a:stretch>
            <a:fillRect/>
          </a:stretch>
        </p:blipFill>
        <p:spPr>
          <a:xfrm>
            <a:off x="7616741" y="3604045"/>
            <a:ext cx="531871" cy="579116"/>
          </a:xfrm>
          <a:prstGeom prst="rect">
            <a:avLst/>
          </a:prstGeom>
          <a:noFill/>
          <a:ln>
            <a:noFill/>
          </a:ln>
        </p:spPr>
      </p:pic>
      <p:sp>
        <p:nvSpPr>
          <p:cNvPr id="189" name="Google Shape;189;p6"/>
          <p:cNvSpPr txBox="1"/>
          <p:nvPr/>
        </p:nvSpPr>
        <p:spPr>
          <a:xfrm>
            <a:off x="780525" y="1456774"/>
            <a:ext cx="90921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488CB"/>
              </a:buClr>
              <a:buSzPts val="2800"/>
              <a:buFont typeface="Poppins Medium"/>
              <a:buNone/>
            </a:pPr>
            <a:r>
              <a:rPr b="0" i="0" lang="en-US" sz="1400" u="none" cap="none" strike="noStrike">
                <a:solidFill>
                  <a:srgbClr val="8CC640"/>
                </a:solidFill>
                <a:latin typeface="Poppins Medium"/>
                <a:ea typeface="Poppins Medium"/>
                <a:cs typeface="Poppins Medium"/>
                <a:sym typeface="Poppins Medium"/>
              </a:rPr>
              <a:t>About WeGO</a:t>
            </a:r>
            <a:endParaRPr b="0" i="0" sz="1400" u="none" cap="none" strike="noStrike">
              <a:solidFill>
                <a:srgbClr val="8CC640"/>
              </a:solidFill>
              <a:highlight>
                <a:srgbClr val="70AD47"/>
              </a:highlight>
              <a:latin typeface="Poppins Medium"/>
              <a:ea typeface="Poppins Medium"/>
              <a:cs typeface="Poppins Medium"/>
              <a:sym typeface="Poppins Medium"/>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WeGO’s Network</a:t>
            </a:r>
            <a:r>
              <a:rPr lang="en-US" sz="2000">
                <a:solidFill>
                  <a:srgbClr val="8CC640"/>
                </a:solidFill>
                <a:latin typeface="Poppins Medium"/>
                <a:ea typeface="Poppins Medium"/>
                <a:cs typeface="Poppins Medium"/>
                <a:sym typeface="Poppins Medium"/>
              </a:rPr>
              <a:t> </a:t>
            </a:r>
            <a:endParaRPr b="0" i="0" sz="2000" u="none" cap="none" strike="noStrike">
              <a:solidFill>
                <a:srgbClr val="8CC640"/>
              </a:solidFill>
              <a:latin typeface="Calibri"/>
              <a:ea typeface="Calibri"/>
              <a:cs typeface="Calibri"/>
              <a:sym typeface="Calibri"/>
            </a:endParaRPr>
          </a:p>
        </p:txBody>
      </p:sp>
      <p:sp>
        <p:nvSpPr>
          <p:cNvPr id="190" name="Google Shape;190;p6"/>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01 |</a:t>
            </a:r>
            <a:endParaRPr b="0" i="0" sz="1400" u="none" cap="none" strike="noStrike">
              <a:solidFill>
                <a:srgbClr val="8CC640"/>
              </a:solidFill>
              <a:latin typeface="Calibri"/>
              <a:ea typeface="Calibri"/>
              <a:cs typeface="Calibri"/>
              <a:sym typeface="Calibri"/>
            </a:endParaRPr>
          </a:p>
        </p:txBody>
      </p:sp>
      <p:pic>
        <p:nvPicPr>
          <p:cNvPr id="191" name="Google Shape;191;p6"/>
          <p:cNvPicPr preferRelativeResize="0"/>
          <p:nvPr/>
        </p:nvPicPr>
        <p:blipFill rotWithShape="1">
          <a:blip r:embed="rId43">
            <a:alphaModFix amt="90000"/>
          </a:blip>
          <a:srcRect b="0" l="0" r="0" t="0"/>
          <a:stretch/>
        </p:blipFill>
        <p:spPr>
          <a:xfrm>
            <a:off x="11580075" y="1645296"/>
            <a:ext cx="459518" cy="4612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 name="Shape 195"/>
        <p:cNvGrpSpPr/>
        <p:nvPr/>
      </p:nvGrpSpPr>
      <p:grpSpPr>
        <a:xfrm>
          <a:off x="0" y="0"/>
          <a:ext cx="0" cy="0"/>
          <a:chOff x="0" y="0"/>
          <a:chExt cx="0" cy="0"/>
        </a:xfrm>
      </p:grpSpPr>
      <p:sp>
        <p:nvSpPr>
          <p:cNvPr id="196" name="Google Shape;196;g2ef0f56bdec_3_113"/>
          <p:cNvSpPr/>
          <p:nvPr/>
        </p:nvSpPr>
        <p:spPr>
          <a:xfrm>
            <a:off x="4070944" y="1932733"/>
            <a:ext cx="230700" cy="3243000"/>
          </a:xfrm>
          <a:prstGeom prst="rect">
            <a:avLst/>
          </a:prstGeom>
          <a:noFill/>
          <a:ln cap="flat" cmpd="sng" w="28575">
            <a:solidFill>
              <a:srgbClr val="AEABAB"/>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0CECE"/>
              </a:solidFill>
              <a:latin typeface="Calibri"/>
              <a:ea typeface="Calibri"/>
              <a:cs typeface="Calibri"/>
              <a:sym typeface="Calibri"/>
            </a:endParaRPr>
          </a:p>
        </p:txBody>
      </p:sp>
      <p:sp>
        <p:nvSpPr>
          <p:cNvPr id="197" name="Google Shape;197;g2ef0f56bdec_3_113"/>
          <p:cNvSpPr/>
          <p:nvPr/>
        </p:nvSpPr>
        <p:spPr>
          <a:xfrm>
            <a:off x="2440715" y="2847030"/>
            <a:ext cx="3437700" cy="1516200"/>
          </a:xfrm>
          <a:prstGeom prst="roundRect">
            <a:avLst>
              <a:gd fmla="val 16667" name="adj"/>
            </a:avLst>
          </a:prstGeom>
          <a:solidFill>
            <a:srgbClr val="EA537C"/>
          </a:solidFill>
          <a:ln cap="flat" cmpd="sng" w="28575">
            <a:solidFill>
              <a:srgbClr val="EA537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3B149"/>
              </a:solidFill>
              <a:latin typeface="Calibri"/>
              <a:ea typeface="Calibri"/>
              <a:cs typeface="Calibri"/>
              <a:sym typeface="Calibri"/>
            </a:endParaRPr>
          </a:p>
        </p:txBody>
      </p:sp>
      <p:sp>
        <p:nvSpPr>
          <p:cNvPr id="198" name="Google Shape;198;g2ef0f56bdec_3_113"/>
          <p:cNvSpPr/>
          <p:nvPr/>
        </p:nvSpPr>
        <p:spPr>
          <a:xfrm>
            <a:off x="2117678" y="2938311"/>
            <a:ext cx="4137600" cy="140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2060"/>
              </a:buClr>
              <a:buSzPts val="1300"/>
              <a:buFont typeface="Calibri"/>
              <a:buNone/>
            </a:pPr>
            <a:r>
              <a:rPr b="1" i="0" lang="en-US" sz="1300" u="none" cap="none" strike="noStrike">
                <a:solidFill>
                  <a:srgbClr val="FFFFFF"/>
                </a:solidFill>
                <a:latin typeface="Calibri"/>
                <a:ea typeface="Calibri"/>
                <a:cs typeface="Calibri"/>
                <a:sym typeface="Calibri"/>
              </a:rPr>
              <a:t>EXECUTIVE VICE PRESIDENT CITY</a:t>
            </a:r>
            <a:endParaRPr b="1" i="0" sz="13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2060"/>
              </a:buClr>
              <a:buSzPts val="1300"/>
              <a:buFont typeface="Calibri"/>
              <a:buNone/>
            </a:pPr>
            <a:r>
              <a:rPr b="1" i="0" lang="en-US" sz="1300" u="none" cap="none" strike="noStrike">
                <a:solidFill>
                  <a:srgbClr val="FFFFFF"/>
                </a:solidFill>
                <a:latin typeface="Calibri"/>
                <a:ea typeface="Calibri"/>
                <a:cs typeface="Calibri"/>
                <a:sym typeface="Calibri"/>
              </a:rPr>
              <a:t>Almaty (Kazakhstan)</a:t>
            </a:r>
            <a:r>
              <a:rPr b="0" i="0" lang="en-US" sz="1300" u="none" cap="none" strike="noStrike">
                <a:solidFill>
                  <a:srgbClr val="FFFFFF"/>
                </a:solidFill>
                <a:latin typeface="Calibri"/>
                <a:ea typeface="Calibri"/>
                <a:cs typeface="Calibri"/>
                <a:sym typeface="Calibri"/>
              </a:rPr>
              <a:t> </a:t>
            </a:r>
            <a:endParaRPr b="0" i="0" sz="13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t/>
            </a:r>
            <a:endParaRPr b="0" i="0" sz="13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2060"/>
              </a:buClr>
              <a:buSzPts val="1300"/>
              <a:buFont typeface="Calibri"/>
              <a:buNone/>
            </a:pPr>
            <a:r>
              <a:rPr b="1" i="0" lang="en-US" sz="1300" u="none" cap="none" strike="noStrike">
                <a:solidFill>
                  <a:srgbClr val="FFFFFF"/>
                </a:solidFill>
                <a:latin typeface="Calibri"/>
                <a:ea typeface="Calibri"/>
                <a:cs typeface="Calibri"/>
                <a:sym typeface="Calibri"/>
              </a:rPr>
              <a:t>VICE PRESIDENT CITIES</a:t>
            </a:r>
            <a:endParaRPr b="0" i="0" sz="13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US" sz="1300" u="none" cap="none" strike="noStrike">
                <a:solidFill>
                  <a:srgbClr val="FFFFFF"/>
                </a:solidFill>
                <a:latin typeface="Calibri"/>
                <a:ea typeface="Calibri"/>
                <a:cs typeface="Calibri"/>
                <a:sym typeface="Calibri"/>
              </a:rPr>
              <a:t>Kampala (Uganda)</a:t>
            </a:r>
            <a:endParaRPr b="0" i="0" sz="13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US" sz="1300" u="none" cap="none" strike="noStrike">
                <a:solidFill>
                  <a:srgbClr val="FFFFFF"/>
                </a:solidFill>
                <a:latin typeface="Calibri"/>
                <a:ea typeface="Calibri"/>
                <a:cs typeface="Calibri"/>
                <a:sym typeface="Calibri"/>
              </a:rPr>
              <a:t>  São Paulo (Brazil)</a:t>
            </a:r>
            <a:endParaRPr b="1" i="0" sz="1300" u="none" cap="none" strike="noStrike">
              <a:solidFill>
                <a:srgbClr val="FFFFFF"/>
              </a:solidFill>
              <a:latin typeface="Calibri"/>
              <a:ea typeface="Calibri"/>
              <a:cs typeface="Calibri"/>
              <a:sym typeface="Calibri"/>
            </a:endParaRPr>
          </a:p>
        </p:txBody>
      </p:sp>
      <p:sp>
        <p:nvSpPr>
          <p:cNvPr id="199" name="Google Shape;199;g2ef0f56bdec_3_113"/>
          <p:cNvSpPr/>
          <p:nvPr/>
        </p:nvSpPr>
        <p:spPr>
          <a:xfrm>
            <a:off x="1472125" y="4615903"/>
            <a:ext cx="5253000" cy="1784700"/>
          </a:xfrm>
          <a:prstGeom prst="roundRect">
            <a:avLst>
              <a:gd fmla="val 16667" name="adj"/>
            </a:avLst>
          </a:prstGeom>
          <a:solidFill>
            <a:srgbClr val="EA537C"/>
          </a:solidFill>
          <a:ln cap="flat" cmpd="sng" w="28575">
            <a:solidFill>
              <a:srgbClr val="EA537C"/>
            </a:solidFill>
            <a:prstDash val="solid"/>
            <a:miter lim="800000"/>
            <a:headEnd len="sm" w="sm" type="none"/>
            <a:tailEnd len="sm" w="sm" type="none"/>
          </a:ln>
          <a:effectLst>
            <a:outerShdw blurRad="57150" rotWithShape="0" algn="bl" dir="5400000" dist="19050">
              <a:srgbClr val="000000">
                <a:alpha val="498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00" name="Google Shape;200;g2ef0f56bdec_3_113"/>
          <p:cNvCxnSpPr/>
          <p:nvPr/>
        </p:nvCxnSpPr>
        <p:spPr>
          <a:xfrm>
            <a:off x="4171815" y="2581355"/>
            <a:ext cx="0" cy="0"/>
          </a:xfrm>
          <a:prstGeom prst="straightConnector1">
            <a:avLst/>
          </a:prstGeom>
          <a:noFill/>
          <a:ln cap="flat" cmpd="sng" w="9525">
            <a:solidFill>
              <a:srgbClr val="44546A"/>
            </a:solidFill>
            <a:prstDash val="solid"/>
            <a:round/>
            <a:headEnd len="sm" w="sm" type="none"/>
            <a:tailEnd len="sm" w="sm" type="none"/>
          </a:ln>
        </p:spPr>
      </p:cxnSp>
      <p:cxnSp>
        <p:nvCxnSpPr>
          <p:cNvPr id="201" name="Google Shape;201;g2ef0f56bdec_3_113"/>
          <p:cNvCxnSpPr/>
          <p:nvPr/>
        </p:nvCxnSpPr>
        <p:spPr>
          <a:xfrm>
            <a:off x="4171815" y="2581355"/>
            <a:ext cx="0" cy="0"/>
          </a:xfrm>
          <a:prstGeom prst="straightConnector1">
            <a:avLst/>
          </a:prstGeom>
          <a:noFill/>
          <a:ln cap="flat" cmpd="sng" w="9525">
            <a:solidFill>
              <a:srgbClr val="44546A"/>
            </a:solidFill>
            <a:prstDash val="solid"/>
            <a:round/>
            <a:headEnd len="sm" w="sm" type="none"/>
            <a:tailEnd len="sm" w="sm" type="none"/>
          </a:ln>
        </p:spPr>
      </p:cxnSp>
      <p:cxnSp>
        <p:nvCxnSpPr>
          <p:cNvPr id="202" name="Google Shape;202;g2ef0f56bdec_3_113"/>
          <p:cNvCxnSpPr/>
          <p:nvPr/>
        </p:nvCxnSpPr>
        <p:spPr>
          <a:xfrm>
            <a:off x="4171815" y="2581355"/>
            <a:ext cx="0" cy="0"/>
          </a:xfrm>
          <a:prstGeom prst="straightConnector1">
            <a:avLst/>
          </a:prstGeom>
          <a:noFill/>
          <a:ln cap="flat" cmpd="sng" w="9525">
            <a:solidFill>
              <a:srgbClr val="44546A"/>
            </a:solidFill>
            <a:prstDash val="solid"/>
            <a:round/>
            <a:headEnd len="sm" w="sm" type="none"/>
            <a:tailEnd len="sm" w="sm" type="none"/>
          </a:ln>
        </p:spPr>
      </p:cxnSp>
      <p:sp>
        <p:nvSpPr>
          <p:cNvPr id="203" name="Google Shape;203;g2ef0f56bdec_3_113"/>
          <p:cNvSpPr/>
          <p:nvPr/>
        </p:nvSpPr>
        <p:spPr>
          <a:xfrm>
            <a:off x="1524744" y="4876850"/>
            <a:ext cx="5253000" cy="126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2060"/>
              </a:buClr>
              <a:buSzPts val="1300"/>
              <a:buFont typeface="Calibri"/>
              <a:buNone/>
            </a:pPr>
            <a:r>
              <a:rPr b="1" i="0" lang="en-US" sz="1300" u="none" cap="none" strike="noStrike">
                <a:solidFill>
                  <a:srgbClr val="FFFFFF"/>
                </a:solidFill>
                <a:latin typeface="Calibri"/>
                <a:ea typeface="Calibri"/>
                <a:cs typeface="Calibri"/>
                <a:sym typeface="Calibri"/>
                <a:extLst>
                  <a:ext uri="http://customooxmlschemas.google.com/">
                    <go:slidesCustomData xmlns:go="http://customooxmlschemas.google.com/" textRoundtripDataId="0"/>
                  </a:ext>
                </a:extLst>
              </a:rPr>
              <a:t>EXECUTIVE COMMITTEE MEMBER CITIES</a:t>
            </a:r>
            <a:endParaRPr b="0" i="0" sz="13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2060"/>
              </a:buClr>
              <a:buSzPts val="1300"/>
              <a:buFont typeface="Calibri"/>
              <a:buNone/>
            </a:pPr>
            <a:r>
              <a:rPr b="0" i="0" lang="en-US" sz="1300" u="none" cap="none" strike="noStrike">
                <a:solidFill>
                  <a:srgbClr val="FFFFFF"/>
                </a:solidFill>
                <a:latin typeface="Calibri"/>
                <a:ea typeface="Calibri"/>
                <a:cs typeface="Calibri"/>
                <a:sym typeface="Calibri"/>
              </a:rPr>
              <a:t>Abu Dhabi (United Arab Emirates), Abuja (Nigeria), Almaty (Kazakhstan), Chengdu (China), Cuenca (Ecuador), Hebron (Palestine), Makati (The Philippines), K</a:t>
            </a:r>
            <a:r>
              <a:rPr lang="en-US" sz="1300">
                <a:solidFill>
                  <a:srgbClr val="FFFFFF"/>
                </a:solidFill>
                <a:latin typeface="Calibri"/>
                <a:ea typeface="Calibri"/>
                <a:cs typeface="Calibri"/>
                <a:sym typeface="Calibri"/>
              </a:rPr>
              <a:t>ampala (Uganda), </a:t>
            </a:r>
            <a:r>
              <a:rPr b="0" i="0" lang="en-US" sz="1300" u="none" cap="none" strike="noStrike">
                <a:solidFill>
                  <a:srgbClr val="FFFFFF"/>
                </a:solidFill>
                <a:latin typeface="Calibri"/>
                <a:ea typeface="Calibri"/>
                <a:cs typeface="Calibri"/>
                <a:sym typeface="Calibri"/>
              </a:rPr>
              <a:t>Maputo (Mozambique), Ramgram (Nepal), São Paulo (Brazil), Seberang Perai (Malaysia), Seoul (Korea), Wellington (New Zealand)</a:t>
            </a:r>
            <a:endParaRPr b="0" i="0" sz="1300" u="none" cap="none" strike="noStrike">
              <a:solidFill>
                <a:srgbClr val="FFFFFF"/>
              </a:solidFill>
              <a:latin typeface="Calibri"/>
              <a:ea typeface="Calibri"/>
              <a:cs typeface="Calibri"/>
              <a:sym typeface="Calibri"/>
            </a:endParaRPr>
          </a:p>
        </p:txBody>
      </p:sp>
      <p:sp>
        <p:nvSpPr>
          <p:cNvPr id="204" name="Google Shape;204;g2ef0f56bdec_3_113"/>
          <p:cNvSpPr/>
          <p:nvPr/>
        </p:nvSpPr>
        <p:spPr>
          <a:xfrm rot="5400000">
            <a:off x="6402589" y="716898"/>
            <a:ext cx="238800" cy="3134100"/>
          </a:xfrm>
          <a:prstGeom prst="rect">
            <a:avLst/>
          </a:prstGeom>
          <a:noFill/>
          <a:ln cap="flat" cmpd="sng" w="28575">
            <a:solidFill>
              <a:srgbClr val="AEABAB"/>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0CECE"/>
              </a:solidFill>
              <a:latin typeface="Calibri"/>
              <a:ea typeface="Calibri"/>
              <a:cs typeface="Calibri"/>
              <a:sym typeface="Calibri"/>
            </a:endParaRPr>
          </a:p>
        </p:txBody>
      </p:sp>
      <p:grpSp>
        <p:nvGrpSpPr>
          <p:cNvPr id="205" name="Google Shape;205;g2ef0f56bdec_3_113"/>
          <p:cNvGrpSpPr/>
          <p:nvPr/>
        </p:nvGrpSpPr>
        <p:grpSpPr>
          <a:xfrm>
            <a:off x="3400277" y="1923160"/>
            <a:ext cx="1638478" cy="731959"/>
            <a:chOff x="3642595" y="1548516"/>
            <a:chExt cx="1779600" cy="768300"/>
          </a:xfrm>
        </p:grpSpPr>
        <p:sp>
          <p:nvSpPr>
            <p:cNvPr id="206" name="Google Shape;206;g2ef0f56bdec_3_113"/>
            <p:cNvSpPr/>
            <p:nvPr/>
          </p:nvSpPr>
          <p:spPr>
            <a:xfrm>
              <a:off x="3642595" y="1548516"/>
              <a:ext cx="1779600" cy="768300"/>
            </a:xfrm>
            <a:prstGeom prst="roundRect">
              <a:avLst>
                <a:gd fmla="val 16667" name="adj"/>
              </a:avLst>
            </a:prstGeom>
            <a:solidFill>
              <a:srgbClr val="EA537C"/>
            </a:solidFill>
            <a:ln cap="flat" cmpd="sng" w="28575">
              <a:solidFill>
                <a:srgbClr val="EA537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7" name="Google Shape;207;g2ef0f56bdec_3_113"/>
            <p:cNvSpPr/>
            <p:nvPr/>
          </p:nvSpPr>
          <p:spPr>
            <a:xfrm>
              <a:off x="3671320" y="1664101"/>
              <a:ext cx="1732200" cy="492300"/>
            </a:xfrm>
            <a:prstGeom prst="rect">
              <a:avLst/>
            </a:prstGeom>
            <a:solidFill>
              <a:srgbClr val="EA537C"/>
            </a:solidFill>
            <a:ln cap="flat" cmpd="sng" w="9525">
              <a:solidFill>
                <a:srgbClr val="EA537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FFFFFF"/>
                  </a:solidFill>
                  <a:latin typeface="Calibri"/>
                  <a:ea typeface="Calibri"/>
                  <a:cs typeface="Calibri"/>
                  <a:sym typeface="Calibri"/>
                </a:rPr>
                <a:t>PRESIDENT CITY</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Calibri"/>
                  <a:ea typeface="Calibri"/>
                  <a:cs typeface="Calibri"/>
                  <a:sym typeface="Calibri"/>
                </a:rPr>
                <a:t>Seoul (South Korea)</a:t>
              </a:r>
              <a:endParaRPr b="1" i="0" sz="1300" u="none" cap="none" strike="noStrike">
                <a:solidFill>
                  <a:srgbClr val="FFFFFF"/>
                </a:solidFill>
                <a:latin typeface="Calibri"/>
                <a:ea typeface="Calibri"/>
                <a:cs typeface="Calibri"/>
                <a:sym typeface="Calibri"/>
              </a:endParaRPr>
            </a:p>
          </p:txBody>
        </p:sp>
      </p:grpSp>
      <p:sp>
        <p:nvSpPr>
          <p:cNvPr id="208" name="Google Shape;208;g2ef0f56bdec_3_113"/>
          <p:cNvSpPr/>
          <p:nvPr/>
        </p:nvSpPr>
        <p:spPr>
          <a:xfrm>
            <a:off x="8696177" y="2145326"/>
            <a:ext cx="230700" cy="2195100"/>
          </a:xfrm>
          <a:prstGeom prst="rect">
            <a:avLst/>
          </a:prstGeom>
          <a:noFill/>
          <a:ln cap="flat" cmpd="sng" w="28575">
            <a:solidFill>
              <a:srgbClr val="AEABAB"/>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0CECE"/>
              </a:solidFill>
              <a:latin typeface="Calibri"/>
              <a:ea typeface="Calibri"/>
              <a:cs typeface="Calibri"/>
              <a:sym typeface="Calibri"/>
            </a:endParaRPr>
          </a:p>
        </p:txBody>
      </p:sp>
      <p:grpSp>
        <p:nvGrpSpPr>
          <p:cNvPr id="209" name="Google Shape;209;g2ef0f56bdec_3_113"/>
          <p:cNvGrpSpPr/>
          <p:nvPr/>
        </p:nvGrpSpPr>
        <p:grpSpPr>
          <a:xfrm>
            <a:off x="7868251" y="1938666"/>
            <a:ext cx="1916897" cy="627925"/>
            <a:chOff x="8495396" y="1564792"/>
            <a:chExt cx="2082000" cy="659100"/>
          </a:xfrm>
        </p:grpSpPr>
        <p:sp>
          <p:nvSpPr>
            <p:cNvPr id="210" name="Google Shape;210;g2ef0f56bdec_3_113"/>
            <p:cNvSpPr/>
            <p:nvPr/>
          </p:nvSpPr>
          <p:spPr>
            <a:xfrm>
              <a:off x="8569603" y="1564792"/>
              <a:ext cx="1897800" cy="659100"/>
            </a:xfrm>
            <a:prstGeom prst="roundRect">
              <a:avLst>
                <a:gd fmla="val 16667" name="adj"/>
              </a:avLst>
            </a:prstGeom>
            <a:solidFill>
              <a:srgbClr val="15A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1" name="Google Shape;211;g2ef0f56bdec_3_113"/>
            <p:cNvSpPr/>
            <p:nvPr/>
          </p:nvSpPr>
          <p:spPr>
            <a:xfrm>
              <a:off x="8495396" y="1637649"/>
              <a:ext cx="2082000" cy="50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2060"/>
                </a:buClr>
                <a:buSzPts val="1300"/>
                <a:buFont typeface="Calibri"/>
                <a:buNone/>
              </a:pPr>
              <a:r>
                <a:rPr b="1" i="0" lang="en-US" sz="1300" u="none" cap="none" strike="noStrike">
                  <a:solidFill>
                    <a:srgbClr val="FFFFFF"/>
                  </a:solidFill>
                  <a:latin typeface="Calibri"/>
                  <a:ea typeface="Calibri"/>
                  <a:cs typeface="Calibri"/>
                  <a:sym typeface="Calibri"/>
                </a:rPr>
                <a:t>WeGO SECRETARIAT</a:t>
              </a:r>
              <a:endParaRPr b="1" i="0" sz="13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US" sz="1300" u="none" cap="none" strike="noStrike">
                  <a:solidFill>
                    <a:srgbClr val="FFFFFF"/>
                  </a:solidFill>
                  <a:latin typeface="Calibri"/>
                  <a:ea typeface="Calibri"/>
                  <a:cs typeface="Calibri"/>
                  <a:sym typeface="Calibri"/>
                </a:rPr>
                <a:t>Seoul (Korea)</a:t>
              </a:r>
              <a:endParaRPr b="1" i="0" sz="1800" u="none" cap="none" strike="noStrike">
                <a:solidFill>
                  <a:srgbClr val="FFFFFF"/>
                </a:solidFill>
                <a:latin typeface="Calibri"/>
                <a:ea typeface="Calibri"/>
                <a:cs typeface="Calibri"/>
                <a:sym typeface="Calibri"/>
              </a:endParaRPr>
            </a:p>
          </p:txBody>
        </p:sp>
      </p:grpSp>
      <p:pic>
        <p:nvPicPr>
          <p:cNvPr id="212" name="Google Shape;212;g2ef0f56bdec_3_113"/>
          <p:cNvPicPr preferRelativeResize="0"/>
          <p:nvPr/>
        </p:nvPicPr>
        <p:blipFill rotWithShape="1">
          <a:blip r:embed="rId4">
            <a:alphaModFix/>
          </a:blip>
          <a:srcRect b="0" l="0" r="0" t="0"/>
          <a:stretch/>
        </p:blipFill>
        <p:spPr>
          <a:xfrm>
            <a:off x="7155953" y="3306402"/>
            <a:ext cx="3341922" cy="2833456"/>
          </a:xfrm>
          <a:prstGeom prst="rect">
            <a:avLst/>
          </a:prstGeom>
          <a:noFill/>
          <a:ln>
            <a:noFill/>
          </a:ln>
        </p:spPr>
      </p:pic>
      <p:sp>
        <p:nvSpPr>
          <p:cNvPr id="213" name="Google Shape;213;g2ef0f56bdec_3_113"/>
          <p:cNvSpPr txBox="1"/>
          <p:nvPr/>
        </p:nvSpPr>
        <p:spPr>
          <a:xfrm>
            <a:off x="780525" y="1456774"/>
            <a:ext cx="90921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488CB"/>
              </a:buClr>
              <a:buSzPts val="2800"/>
              <a:buFont typeface="Poppins Medium"/>
              <a:buNone/>
            </a:pPr>
            <a:r>
              <a:rPr b="0" i="0" lang="en-US" sz="1400" u="none" cap="none" strike="noStrike">
                <a:solidFill>
                  <a:srgbClr val="8CC640"/>
                </a:solidFill>
                <a:latin typeface="Poppins Medium"/>
                <a:ea typeface="Poppins Medium"/>
                <a:cs typeface="Poppins Medium"/>
                <a:sym typeface="Poppins Medium"/>
              </a:rPr>
              <a:t>About WeGO</a:t>
            </a:r>
            <a:endParaRPr b="0" i="0" sz="1400" u="none" cap="none" strike="noStrike">
              <a:solidFill>
                <a:srgbClr val="8CC640"/>
              </a:solidFill>
              <a:highlight>
                <a:srgbClr val="70AD47"/>
              </a:highlight>
              <a:latin typeface="Poppins Medium"/>
              <a:ea typeface="Poppins Medium"/>
              <a:cs typeface="Poppins Medium"/>
              <a:sym typeface="Poppins Medium"/>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Governance</a:t>
            </a:r>
            <a:endParaRPr b="0" i="0" sz="2000" u="none" cap="none" strike="noStrike">
              <a:solidFill>
                <a:srgbClr val="8CC640"/>
              </a:solidFill>
              <a:latin typeface="Calibri"/>
              <a:ea typeface="Calibri"/>
              <a:cs typeface="Calibri"/>
              <a:sym typeface="Calibri"/>
            </a:endParaRPr>
          </a:p>
        </p:txBody>
      </p:sp>
      <p:sp>
        <p:nvSpPr>
          <p:cNvPr id="214" name="Google Shape;214;g2ef0f56bdec_3_113"/>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01 |</a:t>
            </a:r>
            <a:endParaRPr b="0" i="0" sz="1400" u="none" cap="none" strike="noStrike">
              <a:solidFill>
                <a:srgbClr val="8CC640"/>
              </a:solidFill>
              <a:latin typeface="Calibri"/>
              <a:ea typeface="Calibri"/>
              <a:cs typeface="Calibri"/>
              <a:sym typeface="Calibri"/>
            </a:endParaRPr>
          </a:p>
        </p:txBody>
      </p:sp>
      <p:pic>
        <p:nvPicPr>
          <p:cNvPr id="215" name="Google Shape;215;g2ef0f56bdec_3_113"/>
          <p:cNvPicPr preferRelativeResize="0"/>
          <p:nvPr/>
        </p:nvPicPr>
        <p:blipFill rotWithShape="1">
          <a:blip r:embed="rId5">
            <a:alphaModFix amt="90000"/>
          </a:blip>
          <a:srcRect b="0" l="0" r="0" t="0"/>
          <a:stretch/>
        </p:blipFill>
        <p:spPr>
          <a:xfrm>
            <a:off x="11580075" y="1645296"/>
            <a:ext cx="459518" cy="4612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9" name="Shape 219"/>
        <p:cNvGrpSpPr/>
        <p:nvPr/>
      </p:nvGrpSpPr>
      <p:grpSpPr>
        <a:xfrm>
          <a:off x="0" y="0"/>
          <a:ext cx="0" cy="0"/>
          <a:chOff x="0" y="0"/>
          <a:chExt cx="0" cy="0"/>
        </a:xfrm>
      </p:grpSpPr>
      <p:sp>
        <p:nvSpPr>
          <p:cNvPr id="220" name="Google Shape;220;g2ef0f56bdec_3_105"/>
          <p:cNvSpPr txBox="1"/>
          <p:nvPr/>
        </p:nvSpPr>
        <p:spPr>
          <a:xfrm>
            <a:off x="780525" y="1456774"/>
            <a:ext cx="90921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WeGO’s Priority 2024</a:t>
            </a:r>
            <a:endParaRPr>
              <a:solidFill>
                <a:srgbClr val="8CC640"/>
              </a:solidFill>
              <a:latin typeface="Calibri"/>
              <a:ea typeface="Calibri"/>
              <a:cs typeface="Calibri"/>
              <a:sym typeface="Calibri"/>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Human-Centered Smart Cities</a:t>
            </a:r>
            <a:endParaRPr>
              <a:solidFill>
                <a:srgbClr val="8CC640"/>
              </a:solidFill>
              <a:latin typeface="Poppins Medium"/>
              <a:ea typeface="Poppins Medium"/>
              <a:cs typeface="Poppins Medium"/>
              <a:sym typeface="Poppins Medium"/>
            </a:endParaRPr>
          </a:p>
        </p:txBody>
      </p:sp>
      <p:sp>
        <p:nvSpPr>
          <p:cNvPr id="221" name="Google Shape;221;g2ef0f56bdec_3_105"/>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2</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sp>
        <p:nvSpPr>
          <p:cNvPr descr="What Is a Brownfield Project? - Environmental Works" id="222" name="Google Shape;222;g2ef0f56bdec_3_105"/>
          <p:cNvSpPr/>
          <p:nvPr/>
        </p:nvSpPr>
        <p:spPr>
          <a:xfrm>
            <a:off x="5465559" y="3812962"/>
            <a:ext cx="251100" cy="21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23" name="Google Shape;223;g2ef0f56bdec_3_105"/>
          <p:cNvSpPr txBox="1"/>
          <p:nvPr/>
        </p:nvSpPr>
        <p:spPr>
          <a:xfrm>
            <a:off x="8748067" y="6013495"/>
            <a:ext cx="3728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A1451"/>
              </a:buClr>
              <a:buSzPts val="1400"/>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224" name="Google Shape;224;g2ef0f56bdec_3_105"/>
          <p:cNvSpPr txBox="1"/>
          <p:nvPr/>
        </p:nvSpPr>
        <p:spPr>
          <a:xfrm>
            <a:off x="3215861" y="2134072"/>
            <a:ext cx="52695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5000"/>
              <a:buFont typeface="Calibri"/>
              <a:buNone/>
            </a:pPr>
            <a:r>
              <a:t/>
            </a:r>
            <a:endParaRPr b="0" i="0" sz="5000" u="none" cap="none" strike="noStrike">
              <a:solidFill>
                <a:srgbClr val="0C343D"/>
              </a:solidFill>
              <a:latin typeface="Open Sans"/>
              <a:ea typeface="Open Sans"/>
              <a:cs typeface="Open Sans"/>
              <a:sym typeface="Open Sans"/>
            </a:endParaRPr>
          </a:p>
        </p:txBody>
      </p:sp>
      <p:sp>
        <p:nvSpPr>
          <p:cNvPr id="225" name="Google Shape;225;g2ef0f56bdec_3_105"/>
          <p:cNvSpPr txBox="1"/>
          <p:nvPr/>
        </p:nvSpPr>
        <p:spPr>
          <a:xfrm>
            <a:off x="2403628" y="3583334"/>
            <a:ext cx="6106500" cy="768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0"/>
              </a:spcAft>
              <a:buClr>
                <a:srgbClr val="000000"/>
              </a:buClr>
              <a:buSzPts val="1100"/>
              <a:buFont typeface="Arial"/>
              <a:buNone/>
            </a:pPr>
            <a:r>
              <a:t/>
            </a:r>
            <a:endParaRPr b="1" i="0" sz="1300" u="none" cap="none" strike="noStrike">
              <a:solidFill>
                <a:srgbClr val="000000"/>
              </a:solidFill>
              <a:latin typeface="Open Sans"/>
              <a:ea typeface="Open Sans"/>
              <a:cs typeface="Open Sans"/>
              <a:sym typeface="Open Sans"/>
            </a:endParaRPr>
          </a:p>
          <a:p>
            <a:pPr indent="0" lvl="0" marL="0" marR="0" rtl="0" algn="just">
              <a:lnSpc>
                <a:spcPct val="115000"/>
              </a:lnSpc>
              <a:spcBef>
                <a:spcPts val="1200"/>
              </a:spcBef>
              <a:spcAft>
                <a:spcPts val="1200"/>
              </a:spcAft>
              <a:buClr>
                <a:srgbClr val="000000"/>
              </a:buClr>
              <a:buSzPts val="1300"/>
              <a:buFont typeface="Calibri"/>
              <a:buNone/>
            </a:pPr>
            <a:r>
              <a:t/>
            </a:r>
            <a:endParaRPr b="1" i="0" sz="1300" u="none" cap="none" strike="noStrike">
              <a:solidFill>
                <a:srgbClr val="000000"/>
              </a:solidFill>
              <a:latin typeface="Open Sans"/>
              <a:ea typeface="Open Sans"/>
              <a:cs typeface="Open Sans"/>
              <a:sym typeface="Open Sans"/>
            </a:endParaRPr>
          </a:p>
        </p:txBody>
      </p:sp>
      <p:pic>
        <p:nvPicPr>
          <p:cNvPr id="226" name="Google Shape;226;g2ef0f56bdec_3_105"/>
          <p:cNvPicPr preferRelativeResize="0"/>
          <p:nvPr/>
        </p:nvPicPr>
        <p:blipFill>
          <a:blip r:embed="rId4">
            <a:alphaModFix/>
          </a:blip>
          <a:stretch>
            <a:fillRect/>
          </a:stretch>
        </p:blipFill>
        <p:spPr>
          <a:xfrm>
            <a:off x="1" y="2503874"/>
            <a:ext cx="6162319" cy="3774300"/>
          </a:xfrm>
          <a:prstGeom prst="rect">
            <a:avLst/>
          </a:prstGeom>
          <a:noFill/>
          <a:ln>
            <a:noFill/>
          </a:ln>
        </p:spPr>
      </p:pic>
      <p:sp>
        <p:nvSpPr>
          <p:cNvPr id="227" name="Google Shape;227;g2ef0f56bdec_3_105"/>
          <p:cNvSpPr txBox="1"/>
          <p:nvPr/>
        </p:nvSpPr>
        <p:spPr>
          <a:xfrm>
            <a:off x="6162325" y="2503875"/>
            <a:ext cx="6029700" cy="3774300"/>
          </a:xfrm>
          <a:prstGeom prst="rect">
            <a:avLst/>
          </a:prstGeom>
          <a:solidFill>
            <a:srgbClr val="EA537C"/>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US" sz="1800">
                <a:solidFill>
                  <a:schemeClr val="lt1"/>
                </a:solidFill>
                <a:highlight>
                  <a:srgbClr val="1488CB"/>
                </a:highlight>
              </a:rPr>
              <a:t>Human-Centered Smart Cities</a:t>
            </a:r>
            <a:endParaRPr b="1" sz="1800">
              <a:solidFill>
                <a:schemeClr val="lt1"/>
              </a:solidFill>
              <a:highlight>
                <a:srgbClr val="1488CB"/>
              </a:highlight>
            </a:endParaRPr>
          </a:p>
          <a:p>
            <a:pPr indent="0" lvl="0" marL="0" marR="0" rtl="0" algn="l">
              <a:lnSpc>
                <a:spcPct val="115000"/>
              </a:lnSpc>
              <a:spcBef>
                <a:spcPts val="0"/>
              </a:spcBef>
              <a:spcAft>
                <a:spcPts val="0"/>
              </a:spcAft>
              <a:buClr>
                <a:srgbClr val="000000"/>
              </a:buClr>
              <a:buSzPts val="1100"/>
              <a:buFont typeface="Arial"/>
              <a:buNone/>
            </a:pPr>
            <a:r>
              <a:t/>
            </a:r>
            <a:endParaRPr b="0" i="0" sz="1700" u="none" cap="none" strike="noStrike">
              <a:solidFill>
                <a:schemeClr val="lt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chemeClr val="lt1"/>
              </a:solidFill>
            </a:endParaRPr>
          </a:p>
          <a:p>
            <a:pPr indent="0" lvl="0" marL="0" marR="0" rtl="0" algn="just">
              <a:lnSpc>
                <a:spcPct val="115000"/>
              </a:lnSpc>
              <a:spcBef>
                <a:spcPts val="0"/>
              </a:spcBef>
              <a:spcAft>
                <a:spcPts val="0"/>
              </a:spcAft>
              <a:buClr>
                <a:srgbClr val="000000"/>
              </a:buClr>
              <a:buSzPts val="1100"/>
              <a:buFont typeface="Arial"/>
              <a:buNone/>
            </a:pPr>
            <a:r>
              <a:rPr lang="en-US" sz="1700">
                <a:solidFill>
                  <a:schemeClr val="lt1"/>
                </a:solidFill>
              </a:rPr>
              <a:t>To build Human-Centered smart cities, inclusion has become one of the most important values in today’s smart city development. </a:t>
            </a:r>
            <a:endParaRPr sz="1700">
              <a:solidFill>
                <a:schemeClr val="lt1"/>
              </a:solidFil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chemeClr val="lt1"/>
              </a:solidFill>
            </a:endParaRPr>
          </a:p>
          <a:p>
            <a:pPr indent="0" lvl="0" marL="0" marR="0" rtl="0" algn="just">
              <a:lnSpc>
                <a:spcPct val="115000"/>
              </a:lnSpc>
              <a:spcBef>
                <a:spcPts val="0"/>
              </a:spcBef>
              <a:spcAft>
                <a:spcPts val="0"/>
              </a:spcAft>
              <a:buClr>
                <a:srgbClr val="000000"/>
              </a:buClr>
              <a:buSzPts val="1100"/>
              <a:buFont typeface="Arial"/>
              <a:buNone/>
            </a:pPr>
            <a:r>
              <a:rPr lang="en-US" sz="1700">
                <a:solidFill>
                  <a:schemeClr val="lt1"/>
                </a:solidFill>
              </a:rPr>
              <a:t>Technology, despite causing the digital divide, can still be the driving force in reducing the gap and ensuring an inclusive digitalization of public services that benefit all people in sectors ranging from </a:t>
            </a:r>
            <a:r>
              <a:rPr lang="en-US" sz="1700">
                <a:solidFill>
                  <a:schemeClr val="lt1"/>
                </a:solidFill>
                <a:highlight>
                  <a:srgbClr val="1488CB"/>
                </a:highlight>
              </a:rPr>
              <a:t>mobility, safety, welfare, environment, culture, and governance</a:t>
            </a:r>
            <a:r>
              <a:rPr lang="en-US" sz="1700">
                <a:solidFill>
                  <a:schemeClr val="lt1"/>
                </a:solidFill>
              </a:rPr>
              <a:t>. </a:t>
            </a:r>
            <a:endParaRPr b="1" sz="1500">
              <a:solidFill>
                <a:schemeClr val="lt1"/>
              </a:solidFill>
            </a:endParaRPr>
          </a:p>
        </p:txBody>
      </p:sp>
      <p:pic>
        <p:nvPicPr>
          <p:cNvPr id="228" name="Google Shape;228;g2ef0f56bdec_3_105"/>
          <p:cNvPicPr preferRelativeResize="0"/>
          <p:nvPr/>
        </p:nvPicPr>
        <p:blipFill rotWithShape="1">
          <a:blip r:embed="rId5">
            <a:alphaModFix amt="90000"/>
          </a:blip>
          <a:srcRect b="0" l="0" r="0" t="0"/>
          <a:stretch/>
        </p:blipFill>
        <p:spPr>
          <a:xfrm>
            <a:off x="11580075" y="1645296"/>
            <a:ext cx="459518" cy="4612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2" name="Shape 232"/>
        <p:cNvGrpSpPr/>
        <p:nvPr/>
      </p:nvGrpSpPr>
      <p:grpSpPr>
        <a:xfrm>
          <a:off x="0" y="0"/>
          <a:ext cx="0" cy="0"/>
          <a:chOff x="0" y="0"/>
          <a:chExt cx="0" cy="0"/>
        </a:xfrm>
      </p:grpSpPr>
      <p:sp>
        <p:nvSpPr>
          <p:cNvPr id="233" name="Google Shape;233;p7"/>
          <p:cNvSpPr txBox="1"/>
          <p:nvPr/>
        </p:nvSpPr>
        <p:spPr>
          <a:xfrm>
            <a:off x="780525" y="1456774"/>
            <a:ext cx="9092100" cy="615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1488CB"/>
              </a:buClr>
              <a:buSzPts val="2800"/>
              <a:buFont typeface="Poppins Medium"/>
              <a:buNone/>
            </a:pPr>
            <a:r>
              <a:rPr lang="en-US">
                <a:solidFill>
                  <a:srgbClr val="8CC640"/>
                </a:solidFill>
                <a:latin typeface="Poppins Medium"/>
                <a:ea typeface="Poppins Medium"/>
                <a:cs typeface="Poppins Medium"/>
                <a:sym typeface="Poppins Medium"/>
              </a:rPr>
              <a:t>WeGO’s Priority 2024</a:t>
            </a:r>
            <a:endParaRPr>
              <a:solidFill>
                <a:srgbClr val="8CC640"/>
              </a:solidFill>
              <a:latin typeface="Calibri"/>
              <a:ea typeface="Calibri"/>
              <a:cs typeface="Calibri"/>
              <a:sym typeface="Calibri"/>
            </a:endParaRPr>
          </a:p>
          <a:p>
            <a:pPr indent="0" lvl="0" marL="0" rtl="0" algn="l">
              <a:spcBef>
                <a:spcPts val="0"/>
              </a:spcBef>
              <a:spcAft>
                <a:spcPts val="0"/>
              </a:spcAft>
              <a:buClr>
                <a:srgbClr val="1488CB"/>
              </a:buClr>
              <a:buSzPts val="2800"/>
              <a:buFont typeface="Poppins Medium"/>
              <a:buNone/>
            </a:pPr>
            <a:r>
              <a:rPr lang="en-US" sz="2000">
                <a:solidFill>
                  <a:srgbClr val="15A6D2"/>
                </a:solidFill>
                <a:latin typeface="Poppins Medium"/>
                <a:ea typeface="Poppins Medium"/>
                <a:cs typeface="Poppins Medium"/>
                <a:sym typeface="Poppins Medium"/>
              </a:rPr>
              <a:t>ESG framework into Smart Sustainable Cities Development</a:t>
            </a:r>
            <a:endParaRPr>
              <a:solidFill>
                <a:srgbClr val="8CC640"/>
              </a:solidFill>
              <a:latin typeface="Poppins Medium"/>
              <a:ea typeface="Poppins Medium"/>
              <a:cs typeface="Poppins Medium"/>
              <a:sym typeface="Poppins Medium"/>
            </a:endParaRPr>
          </a:p>
        </p:txBody>
      </p:sp>
      <p:sp>
        <p:nvSpPr>
          <p:cNvPr id="234" name="Google Shape;234;p7"/>
          <p:cNvSpPr txBox="1"/>
          <p:nvPr/>
        </p:nvSpPr>
        <p:spPr>
          <a:xfrm>
            <a:off x="1" y="1472075"/>
            <a:ext cx="921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869CCE"/>
              </a:buClr>
              <a:buSzPts val="4000"/>
              <a:buFont typeface="Poppins Light"/>
              <a:buNone/>
            </a:pPr>
            <a:r>
              <a:rPr b="0" i="0" lang="en-US" sz="3200" u="none" cap="none" strike="noStrike">
                <a:solidFill>
                  <a:srgbClr val="8CC640"/>
                </a:solidFill>
                <a:latin typeface="Poppins Light"/>
                <a:ea typeface="Poppins Light"/>
                <a:cs typeface="Poppins Light"/>
                <a:sym typeface="Poppins Light"/>
              </a:rPr>
              <a:t>0</a:t>
            </a:r>
            <a:r>
              <a:rPr lang="en-US" sz="3200">
                <a:solidFill>
                  <a:srgbClr val="8CC640"/>
                </a:solidFill>
                <a:latin typeface="Poppins Light"/>
                <a:ea typeface="Poppins Light"/>
                <a:cs typeface="Poppins Light"/>
                <a:sym typeface="Poppins Light"/>
              </a:rPr>
              <a:t>2</a:t>
            </a:r>
            <a:r>
              <a:rPr b="0" i="0" lang="en-US" sz="3200" u="none" cap="none" strike="noStrike">
                <a:solidFill>
                  <a:srgbClr val="8CC640"/>
                </a:solidFill>
                <a:latin typeface="Poppins Light"/>
                <a:ea typeface="Poppins Light"/>
                <a:cs typeface="Poppins Light"/>
                <a:sym typeface="Poppins Light"/>
              </a:rPr>
              <a:t> |</a:t>
            </a:r>
            <a:endParaRPr b="0" i="0" sz="1400" u="none" cap="none" strike="noStrike">
              <a:solidFill>
                <a:srgbClr val="8CC640"/>
              </a:solidFill>
              <a:latin typeface="Calibri"/>
              <a:ea typeface="Calibri"/>
              <a:cs typeface="Calibri"/>
              <a:sym typeface="Calibri"/>
            </a:endParaRPr>
          </a:p>
        </p:txBody>
      </p:sp>
      <p:pic>
        <p:nvPicPr>
          <p:cNvPr id="235" name="Google Shape;235;p7"/>
          <p:cNvPicPr preferRelativeResize="0"/>
          <p:nvPr/>
        </p:nvPicPr>
        <p:blipFill>
          <a:blip r:embed="rId4">
            <a:alphaModFix/>
          </a:blip>
          <a:stretch>
            <a:fillRect/>
          </a:stretch>
        </p:blipFill>
        <p:spPr>
          <a:xfrm>
            <a:off x="0" y="2231450"/>
            <a:ext cx="5853123" cy="4376098"/>
          </a:xfrm>
          <a:prstGeom prst="rect">
            <a:avLst/>
          </a:prstGeom>
          <a:noFill/>
          <a:ln>
            <a:noFill/>
          </a:ln>
        </p:spPr>
      </p:pic>
      <p:sp>
        <p:nvSpPr>
          <p:cNvPr id="236" name="Google Shape;236;p7"/>
          <p:cNvSpPr txBox="1"/>
          <p:nvPr/>
        </p:nvSpPr>
        <p:spPr>
          <a:xfrm>
            <a:off x="5853125" y="2231450"/>
            <a:ext cx="6339000" cy="4376100"/>
          </a:xfrm>
          <a:prstGeom prst="rect">
            <a:avLst/>
          </a:prstGeom>
          <a:solidFill>
            <a:srgbClr val="EA537C"/>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US" sz="1800">
                <a:solidFill>
                  <a:srgbClr val="FFFFFF"/>
                </a:solidFill>
                <a:highlight>
                  <a:schemeClr val="accent1"/>
                </a:highlight>
              </a:rPr>
              <a:t>Environment, Social, Governance</a:t>
            </a:r>
            <a:endParaRPr b="1" sz="1800">
              <a:solidFill>
                <a:srgbClr val="FFFFFF"/>
              </a:solidFill>
              <a:highlight>
                <a:schemeClr val="accent1"/>
              </a:highlight>
            </a:endParaRPr>
          </a:p>
          <a:p>
            <a:pPr indent="0" lvl="0" marL="0" marR="0" rtl="0" algn="l">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marR="0" rtl="0" algn="l">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rPr lang="en-US" sz="1700">
                <a:solidFill>
                  <a:srgbClr val="FFFFFF"/>
                </a:solidFill>
              </a:rPr>
              <a:t>Incorporating the dimensions of ESG, WeGO aims to promote ESG issues starting from business practices to socially profitable values that combine ICT with greater </a:t>
            </a:r>
            <a:r>
              <a:rPr lang="en-US" sz="1700">
                <a:solidFill>
                  <a:srgbClr val="FFFFFF"/>
                </a:solidFill>
                <a:highlight>
                  <a:schemeClr val="accent1"/>
                </a:highlight>
              </a:rPr>
              <a:t>social inclusion</a:t>
            </a:r>
            <a:r>
              <a:rPr lang="en-US" sz="1700">
                <a:solidFill>
                  <a:srgbClr val="FFFFFF"/>
                </a:solidFill>
              </a:rPr>
              <a:t> and greater access to services of a city to meet the needs of governments, citizens, and businesses, prioritizing Environmental, Social, and Governance (ESG) criteria as a “</a:t>
            </a:r>
            <a:r>
              <a:rPr lang="en-US" sz="1700">
                <a:solidFill>
                  <a:srgbClr val="FFFFFF"/>
                </a:solidFill>
                <a:highlight>
                  <a:schemeClr val="accent1"/>
                </a:highlight>
              </a:rPr>
              <a:t>socially responsible city</a:t>
            </a:r>
            <a:r>
              <a:rPr lang="en-US" sz="1700">
                <a:solidFill>
                  <a:srgbClr val="FFFFFF"/>
                </a:solidFill>
              </a:rPr>
              <a:t>.”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rgbClr val="FFFFFF"/>
              </a:solidFill>
            </a:endParaRPr>
          </a:p>
          <a:p>
            <a:pPr indent="0" lvl="0" marL="0" marR="0" rtl="0" algn="just">
              <a:lnSpc>
                <a:spcPct val="115000"/>
              </a:lnSpc>
              <a:spcBef>
                <a:spcPts val="0"/>
              </a:spcBef>
              <a:spcAft>
                <a:spcPts val="0"/>
              </a:spcAft>
              <a:buClr>
                <a:srgbClr val="000000"/>
              </a:buClr>
              <a:buSzPts val="1100"/>
              <a:buFont typeface="Arial"/>
              <a:buNone/>
            </a:pPr>
            <a:r>
              <a:t/>
            </a:r>
            <a:endParaRPr sz="1700">
              <a:solidFill>
                <a:srgbClr val="FFFFFF"/>
              </a:solidFill>
            </a:endParaRPr>
          </a:p>
        </p:txBody>
      </p:sp>
      <p:pic>
        <p:nvPicPr>
          <p:cNvPr id="237" name="Google Shape;237;p7"/>
          <p:cNvPicPr preferRelativeResize="0"/>
          <p:nvPr/>
        </p:nvPicPr>
        <p:blipFill rotWithShape="1">
          <a:blip r:embed="rId5">
            <a:alphaModFix amt="90000"/>
          </a:blip>
          <a:srcRect b="0" l="0" r="0" t="0"/>
          <a:stretch/>
        </p:blipFill>
        <p:spPr>
          <a:xfrm>
            <a:off x="11580075" y="1645296"/>
            <a:ext cx="459518" cy="46126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2024-07-19T07:17:02Z</dcterms:created>
  <dc:creator>Jargalant Han</dc:creator>
</cp:coreProperties>
</file>